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5" r:id="rId3"/>
    <p:sldId id="286" r:id="rId4"/>
    <p:sldId id="287" r:id="rId5"/>
    <p:sldId id="288" r:id="rId6"/>
    <p:sldId id="289" r:id="rId7"/>
    <p:sldId id="292" r:id="rId8"/>
    <p:sldId id="290" r:id="rId9"/>
    <p:sldId id="291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5" autoAdjust="0"/>
    <p:restoredTop sz="94673" autoAdjust="0"/>
  </p:normalViewPr>
  <p:slideViewPr>
    <p:cSldViewPr>
      <p:cViewPr>
        <p:scale>
          <a:sx n="80" d="100"/>
          <a:sy n="80" d="100"/>
        </p:scale>
        <p:origin x="-14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39334-5E81-4A34-B0D7-528431A8C9E7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D48CC-9F76-4F87-B57B-9FDB396F0F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35716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Цифровая схемотехника</a:t>
            </a:r>
            <a:endParaRPr lang="ru-RU" sz="3200" b="1" dirty="0"/>
          </a:p>
        </p:txBody>
      </p:sp>
      <p:pic>
        <p:nvPicPr>
          <p:cNvPr id="1026" name="Picture 2" descr="https://www.ntc-raduga.ru/images/sche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3116"/>
            <a:ext cx="5581650" cy="4010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43240" y="1000108"/>
            <a:ext cx="2204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 11. Регистры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57158" y="214290"/>
            <a:ext cx="84296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</a:t>
            </a:r>
            <a:r>
              <a:rPr lang="ru-RU" sz="1600" b="1" dirty="0" smtClean="0"/>
              <a:t>Счетчик</a:t>
            </a:r>
            <a:r>
              <a:rPr lang="ru-RU" sz="1600" dirty="0" smtClean="0"/>
              <a:t> </a:t>
            </a:r>
            <a:r>
              <a:rPr lang="ru-RU" sz="1600" dirty="0" smtClean="0"/>
              <a:t>представляет собой устройство, которое осуществляет счет сигналов, поступающих на его вход, и хранение </a:t>
            </a:r>
            <a:r>
              <a:rPr lang="ru-RU" sz="1600" dirty="0" smtClean="0"/>
              <a:t>накапливаемой </a:t>
            </a:r>
            <a:r>
              <a:rPr lang="ru-RU" sz="1600" dirty="0" smtClean="0"/>
              <a:t>величины. </a:t>
            </a:r>
          </a:p>
          <a:p>
            <a:pPr algn="just"/>
            <a:r>
              <a:rPr lang="ru-RU" sz="1600" dirty="0" smtClean="0"/>
              <a:t>В основе любого счетчика лежат триггеры, но в счетчиках </a:t>
            </a:r>
            <a:r>
              <a:rPr lang="ru-RU" sz="1600" dirty="0" smtClean="0"/>
              <a:t>триггеры </a:t>
            </a:r>
            <a:r>
              <a:rPr lang="ru-RU" sz="1600" dirty="0" smtClean="0"/>
              <a:t>соединены более </a:t>
            </a:r>
            <a:r>
              <a:rPr lang="ru-RU" sz="1600" b="1" i="1" dirty="0" smtClean="0"/>
              <a:t>сложными связями.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	</a:t>
            </a:r>
            <a:r>
              <a:rPr lang="ru-RU" sz="1600" b="1" dirty="0" smtClean="0"/>
              <a:t>Внутренняя </a:t>
            </a:r>
            <a:r>
              <a:rPr lang="ru-RU" sz="1600" b="1" dirty="0" smtClean="0"/>
              <a:t>память счетчиков </a:t>
            </a:r>
            <a:r>
              <a:rPr lang="ru-RU" sz="1600" dirty="0" smtClean="0"/>
              <a:t>– оперативная, то есть ее </a:t>
            </a:r>
            <a:r>
              <a:rPr lang="ru-RU" sz="1600" dirty="0" smtClean="0"/>
              <a:t>содержимое </a:t>
            </a:r>
            <a:r>
              <a:rPr lang="ru-RU" sz="1600" dirty="0" smtClean="0"/>
              <a:t>сохраняется только до тех пор, пока включено питание схемы.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В </a:t>
            </a:r>
            <a:r>
              <a:rPr lang="ru-RU" sz="1600" dirty="0" smtClean="0"/>
              <a:t>цифровых приборах счетчик используется для формирования последовательности чисел, для деления частоты и подсчета </a:t>
            </a:r>
            <a:r>
              <a:rPr lang="ru-RU" sz="1600" dirty="0" smtClean="0"/>
              <a:t>количества </a:t>
            </a:r>
            <a:r>
              <a:rPr lang="ru-RU" sz="1600" dirty="0" smtClean="0"/>
              <a:t>сигналов.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Как </a:t>
            </a:r>
            <a:r>
              <a:rPr lang="ru-RU" sz="1600" dirty="0" smtClean="0"/>
              <a:t>следует из самого названия, </a:t>
            </a:r>
            <a:r>
              <a:rPr lang="ru-RU" sz="1600" b="1" i="1" dirty="0" smtClean="0"/>
              <a:t>счетчики  предназначены для счета входных импульсов</a:t>
            </a:r>
            <a:r>
              <a:rPr lang="ru-RU" sz="1600" dirty="0" smtClean="0"/>
              <a:t>, то есть с приходом каждого нового </a:t>
            </a:r>
            <a:r>
              <a:rPr lang="ru-RU" sz="1600" dirty="0" smtClean="0"/>
              <a:t>входного  </a:t>
            </a:r>
            <a:r>
              <a:rPr lang="ru-RU" sz="1600" dirty="0" smtClean="0"/>
              <a:t>импульса  двоичный  код  на  выходе  счетчика  </a:t>
            </a:r>
            <a:r>
              <a:rPr lang="ru-RU" sz="1600" b="1" dirty="0" smtClean="0"/>
              <a:t>увеличивается</a:t>
            </a:r>
            <a:r>
              <a:rPr lang="ru-RU" sz="1600" dirty="0" smtClean="0"/>
              <a:t> (</a:t>
            </a:r>
            <a:r>
              <a:rPr lang="ru-RU" sz="1600" b="1" dirty="0" smtClean="0"/>
              <a:t>или уменьшается</a:t>
            </a:r>
            <a:r>
              <a:rPr lang="ru-RU" sz="1600" dirty="0" smtClean="0"/>
              <a:t>) </a:t>
            </a:r>
            <a:r>
              <a:rPr lang="ru-RU" sz="1600" b="1" dirty="0" smtClean="0"/>
              <a:t>на единицу </a:t>
            </a:r>
            <a:r>
              <a:rPr lang="ru-RU" sz="1600" dirty="0" smtClean="0"/>
              <a:t>(рис</a:t>
            </a:r>
            <a:r>
              <a:rPr lang="ru-RU" sz="1600" dirty="0" smtClean="0"/>
              <a:t>.). </a:t>
            </a:r>
            <a:r>
              <a:rPr lang="ru-RU" sz="1600" dirty="0" smtClean="0"/>
              <a:t>Срабатывать счетчик </a:t>
            </a:r>
            <a:r>
              <a:rPr lang="ru-RU" sz="1600" dirty="0" smtClean="0"/>
              <a:t>может </a:t>
            </a:r>
            <a:r>
              <a:rPr lang="ru-RU" sz="1600" dirty="0" smtClean="0"/>
              <a:t>по отрицательному фронту входного (тактового) сигнала (как на рисунке) или по положительному фронту. 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17322"/>
          <a:stretch>
            <a:fillRect/>
          </a:stretch>
        </p:blipFill>
        <p:spPr bwMode="auto">
          <a:xfrm>
            <a:off x="1142976" y="4357694"/>
            <a:ext cx="707571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428860" y="6215082"/>
            <a:ext cx="4329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Работа 4-х-разрядного двоичного счетчика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5720" y="214290"/>
            <a:ext cx="85011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</a:t>
            </a:r>
            <a:r>
              <a:rPr lang="ru-RU" sz="1600" b="1" dirty="0" smtClean="0"/>
              <a:t>Режим </a:t>
            </a:r>
            <a:r>
              <a:rPr lang="ru-RU" sz="1600" b="1" dirty="0" smtClean="0"/>
              <a:t>счета </a:t>
            </a:r>
            <a:r>
              <a:rPr lang="ru-RU" sz="1600" dirty="0" smtClean="0"/>
              <a:t>обеспечивается использованием внутренних </a:t>
            </a:r>
            <a:r>
              <a:rPr lang="ru-RU" sz="1600" dirty="0" smtClean="0"/>
              <a:t>триггеров</a:t>
            </a:r>
            <a:r>
              <a:rPr lang="ru-RU" sz="1600" dirty="0" smtClean="0"/>
              <a:t>, работающих в счетном режиме. Выходы счетчика </a:t>
            </a:r>
            <a:r>
              <a:rPr lang="ru-RU" sz="1600" dirty="0" smtClean="0"/>
              <a:t>представляют </a:t>
            </a:r>
            <a:r>
              <a:rPr lang="ru-RU" sz="1600" dirty="0" smtClean="0"/>
              <a:t>собой выходы триггеров. Каждый выход счетчика </a:t>
            </a:r>
            <a:r>
              <a:rPr lang="ru-RU" sz="1600" dirty="0" smtClean="0"/>
              <a:t>представляет </a:t>
            </a:r>
            <a:r>
              <a:rPr lang="ru-RU" sz="1600" dirty="0" smtClean="0"/>
              <a:t>собой разряд двоичного кода, причем разряд, переключающийся чаще других (по каждому входному импульсу), будет младшим, а разряд, переключающийся реже других, – старшим.</a:t>
            </a:r>
          </a:p>
          <a:p>
            <a:pPr algn="just"/>
            <a:r>
              <a:rPr lang="ru-RU" sz="1600" dirty="0" smtClean="0"/>
              <a:t>	Число </a:t>
            </a:r>
            <a:r>
              <a:rPr lang="ru-RU" sz="1600" dirty="0" smtClean="0"/>
              <a:t>разрядов счетчика определяется максимальной </a:t>
            </a:r>
            <a:r>
              <a:rPr lang="ru-RU" sz="1600" dirty="0" smtClean="0"/>
              <a:t>разрядностью </a:t>
            </a:r>
            <a:r>
              <a:rPr lang="ru-RU" sz="1600" dirty="0" smtClean="0"/>
              <a:t>числа, которое должно в нем храниться.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Двоичный N-разрядный </a:t>
            </a:r>
            <a:r>
              <a:rPr lang="ru-RU" sz="1600" dirty="0" smtClean="0"/>
              <a:t>счетчик имеет 2N различных состояний. Каждому состоянию счетчика соответствует двоичное число, начиная от 0 до N –1.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714620"/>
            <a:ext cx="84296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Счетчик</a:t>
            </a:r>
            <a:r>
              <a:rPr lang="ru-RU" sz="1600" dirty="0" smtClean="0"/>
              <a:t>, образованный цепочкой из </a:t>
            </a:r>
            <a:r>
              <a:rPr lang="ru-RU" sz="1600" dirty="0" err="1" smtClean="0"/>
              <a:t>m</a:t>
            </a:r>
            <a:r>
              <a:rPr lang="ru-RU" sz="1600" dirty="0" smtClean="0"/>
              <a:t> триггеров может </a:t>
            </a:r>
            <a:r>
              <a:rPr lang="ru-RU" sz="1600" dirty="0" smtClean="0"/>
              <a:t>подсчитать </a:t>
            </a:r>
            <a:r>
              <a:rPr lang="ru-RU" sz="1600" dirty="0" smtClean="0"/>
              <a:t>в двоичном коде 2m импульсов, то есть его коэффициент (</a:t>
            </a:r>
            <a:r>
              <a:rPr lang="ru-RU" sz="1600" dirty="0" smtClean="0"/>
              <a:t>модуль</a:t>
            </a:r>
            <a:r>
              <a:rPr lang="ru-RU" sz="1600" dirty="0" smtClean="0"/>
              <a:t>) счета </a:t>
            </a:r>
            <a:r>
              <a:rPr lang="ru-RU" sz="1600" dirty="0" err="1" smtClean="0"/>
              <a:t>Ксч</a:t>
            </a:r>
            <a:r>
              <a:rPr lang="ru-RU" sz="1600" dirty="0" smtClean="0"/>
              <a:t> = </a:t>
            </a:r>
            <a:r>
              <a:rPr lang="ru-RU" sz="1600" dirty="0" smtClean="0"/>
              <a:t>2</a:t>
            </a:r>
            <a:r>
              <a:rPr lang="en-GB" sz="1600" dirty="0" smtClean="0"/>
              <a:t>^m</a:t>
            </a:r>
            <a:r>
              <a:rPr lang="ru-RU" sz="1600" dirty="0" smtClean="0"/>
              <a:t>. </a:t>
            </a:r>
            <a:r>
              <a:rPr lang="ru-RU" sz="1600" dirty="0" smtClean="0"/>
              <a:t>Каждый из триггеров называется разрядом </a:t>
            </a:r>
            <a:r>
              <a:rPr lang="ru-RU" sz="1600" dirty="0" smtClean="0"/>
              <a:t>счетчика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К основным параметрам счетчика кроме </a:t>
            </a:r>
            <a:r>
              <a:rPr lang="ru-RU" sz="1600" dirty="0" err="1" smtClean="0"/>
              <a:t>Ксч</a:t>
            </a:r>
            <a:r>
              <a:rPr lang="ru-RU" sz="1600" dirty="0" smtClean="0"/>
              <a:t> относятся </a:t>
            </a:r>
            <a:r>
              <a:rPr lang="ru-RU" sz="1600" dirty="0" smtClean="0"/>
              <a:t>разрешающая </a:t>
            </a:r>
            <a:r>
              <a:rPr lang="ru-RU" sz="1600" dirty="0" smtClean="0"/>
              <a:t>способность (</a:t>
            </a:r>
            <a:r>
              <a:rPr lang="ru-RU" sz="1600" dirty="0" err="1" smtClean="0"/>
              <a:t>tр</a:t>
            </a:r>
            <a:r>
              <a:rPr lang="ru-RU" sz="1600" dirty="0" smtClean="0"/>
              <a:t>) </a:t>
            </a:r>
            <a:r>
              <a:rPr lang="ru-RU" sz="1600" dirty="0" smtClean="0"/>
              <a:t>и время установления кода (</a:t>
            </a:r>
            <a:r>
              <a:rPr lang="ru-RU" sz="1600" dirty="0" err="1" smtClean="0"/>
              <a:t>tуст</a:t>
            </a:r>
            <a:r>
              <a:rPr lang="ru-RU" sz="1600" dirty="0" smtClean="0"/>
              <a:t>).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b="1" dirty="0" smtClean="0"/>
              <a:t>Разрешающая </a:t>
            </a:r>
            <a:r>
              <a:rPr lang="ru-RU" sz="1600" b="1" dirty="0" smtClean="0"/>
              <a:t>способность </a:t>
            </a:r>
            <a:r>
              <a:rPr lang="ru-RU" sz="1600" dirty="0" smtClean="0"/>
              <a:t>– минимально допустимый интервал времени между входными импульсами, при котором еще не </a:t>
            </a:r>
            <a:r>
              <a:rPr lang="ru-RU" sz="1600" dirty="0" smtClean="0"/>
              <a:t>происходит </a:t>
            </a:r>
            <a:r>
              <a:rPr lang="ru-RU" sz="1600" dirty="0" smtClean="0"/>
              <a:t>сбоя, то есть пропуска счета сигналов.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835824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Время установки кода </a:t>
            </a:r>
            <a:r>
              <a:rPr lang="ru-RU" sz="1400" dirty="0" smtClean="0"/>
              <a:t>– это интервал времени между моментом поступления на вход импульса счета и моментом завершения </a:t>
            </a:r>
            <a:r>
              <a:rPr lang="ru-RU" sz="1400" dirty="0" smtClean="0"/>
              <a:t>перехода </a:t>
            </a:r>
            <a:r>
              <a:rPr lang="ru-RU" sz="1400" dirty="0" smtClean="0"/>
              <a:t>счетчика в нулевое состояние.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1" i="1" dirty="0" smtClean="0"/>
              <a:t>По </a:t>
            </a:r>
            <a:r>
              <a:rPr lang="ru-RU" sz="1400" b="1" i="1" dirty="0" smtClean="0"/>
              <a:t>направлению счета </a:t>
            </a:r>
            <a:r>
              <a:rPr lang="ru-RU" sz="1400" dirty="0" smtClean="0"/>
              <a:t>счетчики классифицируются следующим образом:</a:t>
            </a:r>
          </a:p>
          <a:p>
            <a:pPr algn="just"/>
            <a:r>
              <a:rPr lang="ru-RU" sz="1400" dirty="0" smtClean="0"/>
              <a:t>- суммирующие</a:t>
            </a:r>
            <a:r>
              <a:rPr lang="ru-RU" sz="1400" dirty="0" smtClean="0"/>
              <a:t>;</a:t>
            </a:r>
          </a:p>
          <a:p>
            <a:pPr algn="just"/>
            <a:r>
              <a:rPr lang="ru-RU" sz="1400" dirty="0" smtClean="0"/>
              <a:t>- вычитающие</a:t>
            </a:r>
            <a:r>
              <a:rPr lang="ru-RU" sz="1400" dirty="0" smtClean="0"/>
              <a:t>;</a:t>
            </a:r>
          </a:p>
          <a:p>
            <a:pPr algn="just"/>
            <a:r>
              <a:rPr lang="ru-RU" sz="1400" dirty="0" smtClean="0"/>
              <a:t>- реверсивные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i="1" dirty="0" smtClean="0"/>
              <a:t>Суммирующие </a:t>
            </a:r>
            <a:r>
              <a:rPr lang="ru-RU" sz="1400" dirty="0" smtClean="0"/>
              <a:t>счетчики работают на </a:t>
            </a:r>
            <a:r>
              <a:rPr lang="ru-RU" sz="1400" b="1" dirty="0" smtClean="0"/>
              <a:t>увеличение</a:t>
            </a:r>
            <a:r>
              <a:rPr lang="ru-RU" sz="1400" dirty="0" smtClean="0"/>
              <a:t> выходного </a:t>
            </a:r>
            <a:r>
              <a:rPr lang="ru-RU" sz="1400" dirty="0" smtClean="0"/>
              <a:t>кода </a:t>
            </a:r>
            <a:r>
              <a:rPr lang="ru-RU" sz="1400" dirty="0" smtClean="0"/>
              <a:t>по каждому входному импульсу; это основной режим, </a:t>
            </a:r>
            <a:r>
              <a:rPr lang="ru-RU" sz="1400" dirty="0" smtClean="0"/>
              <a:t>имеющийся </a:t>
            </a:r>
            <a:r>
              <a:rPr lang="ru-RU" sz="1400" dirty="0" smtClean="0"/>
              <a:t>во всех счетчиках, он называется </a:t>
            </a:r>
            <a:r>
              <a:rPr lang="ru-RU" sz="1400" b="1" dirty="0" smtClean="0"/>
              <a:t>режимом прямого счета</a:t>
            </a:r>
            <a:r>
              <a:rPr lang="ru-RU" sz="1400" dirty="0" smtClean="0"/>
              <a:t>. 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1" i="1" dirty="0" smtClean="0"/>
              <a:t>По </a:t>
            </a:r>
            <a:r>
              <a:rPr lang="ru-RU" sz="1400" b="1" i="1" dirty="0" smtClean="0"/>
              <a:t>модулю счета </a:t>
            </a:r>
            <a:r>
              <a:rPr lang="ru-RU" sz="1400" dirty="0" smtClean="0"/>
              <a:t>счетчики делятся:</a:t>
            </a:r>
          </a:p>
          <a:p>
            <a:pPr algn="just"/>
            <a:r>
              <a:rPr lang="ru-RU" sz="1400" dirty="0" smtClean="0"/>
              <a:t>- на </a:t>
            </a:r>
            <a:r>
              <a:rPr lang="ru-RU" sz="1400" dirty="0" smtClean="0"/>
              <a:t>двоичные;</a:t>
            </a:r>
          </a:p>
          <a:p>
            <a:pPr algn="just"/>
            <a:r>
              <a:rPr lang="ru-RU" sz="1400" dirty="0" smtClean="0"/>
              <a:t>- двоично-десятичные</a:t>
            </a:r>
            <a:r>
              <a:rPr lang="ru-RU" sz="1400" dirty="0" smtClean="0"/>
              <a:t>;</a:t>
            </a:r>
          </a:p>
          <a:p>
            <a:pPr algn="just"/>
            <a:r>
              <a:rPr lang="ru-RU" sz="1400" dirty="0" smtClean="0"/>
              <a:t>- с </a:t>
            </a:r>
            <a:r>
              <a:rPr lang="ru-RU" sz="1400" dirty="0" smtClean="0"/>
              <a:t>произвольным модулем счета.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643314"/>
            <a:ext cx="821537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Большинство </a:t>
            </a:r>
            <a:r>
              <a:rPr lang="ru-RU" sz="1400" dirty="0" smtClean="0"/>
              <a:t>счетчиков работает в обычном </a:t>
            </a:r>
            <a:r>
              <a:rPr lang="ru-RU" sz="1400" b="1" dirty="0" smtClean="0"/>
              <a:t>двоичном коде </a:t>
            </a:r>
            <a:r>
              <a:rPr lang="ru-RU" sz="1400" dirty="0" smtClean="0"/>
              <a:t>(</a:t>
            </a:r>
            <a:r>
              <a:rPr lang="ru-RU" sz="1400" dirty="0" smtClean="0"/>
              <a:t>двоичные </a:t>
            </a:r>
            <a:r>
              <a:rPr lang="ru-RU" sz="1400" dirty="0" smtClean="0"/>
              <a:t>счетчики), то есть считают </a:t>
            </a:r>
            <a:r>
              <a:rPr lang="ru-RU" sz="1400" b="1" dirty="0" smtClean="0"/>
              <a:t>от 0 до (2N – 1), </a:t>
            </a:r>
            <a:r>
              <a:rPr lang="ru-RU" sz="1400" dirty="0" smtClean="0"/>
              <a:t>где N – число разрядов выходного  кода  счетчика. 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Четырехразрядный  </a:t>
            </a:r>
            <a:r>
              <a:rPr lang="ru-RU" sz="1400" dirty="0" smtClean="0"/>
              <a:t>счетчик  в режиме прямого счета будет считать от 0 (код 0000) до 15 (код 1111). После максимального значения кода счетчик по следующему входному импульсу переключается опять в нуль, то есть работает по кругу. Если же счет – инверсный, то счетчик считает до нуля, а дальше переходит к максимальному коду 111...1.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5214950"/>
            <a:ext cx="80724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В </a:t>
            </a:r>
            <a:r>
              <a:rPr lang="ru-RU" sz="1400" dirty="0" smtClean="0"/>
              <a:t>двоично-десятичных счетчиках предельный код на выходе не превышает максимального двоично-десятичного числа, возможного при данном количестве разрядов. </a:t>
            </a:r>
            <a:endParaRPr lang="ru-RU" sz="1400" dirty="0" smtClean="0"/>
          </a:p>
          <a:p>
            <a:pPr algn="just"/>
            <a:r>
              <a:rPr lang="ru-RU" sz="1400" dirty="0" smtClean="0"/>
              <a:t>Например</a:t>
            </a:r>
            <a:r>
              <a:rPr lang="ru-RU" sz="1400" dirty="0" smtClean="0"/>
              <a:t>, 4-разрядный </a:t>
            </a:r>
            <a:r>
              <a:rPr lang="ru-RU" sz="1400" dirty="0" err="1" smtClean="0"/>
              <a:t>двоично</a:t>
            </a:r>
            <a:r>
              <a:rPr lang="ru-RU" sz="1400" dirty="0" smtClean="0"/>
              <a:t>- десятичный счетчик в режиме прямого счета будет считать от 0 (код 0000) до 9 (код 1001), а затем снова от 0 до 9. 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5720" y="357166"/>
            <a:ext cx="864399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	При </a:t>
            </a:r>
            <a:r>
              <a:rPr lang="ru-RU" sz="1400" dirty="0" smtClean="0"/>
              <a:t>инверсном счете </a:t>
            </a:r>
            <a:r>
              <a:rPr lang="ru-RU" sz="1400" b="1" i="1" dirty="0" smtClean="0"/>
              <a:t>двоично-десятичные счетчики </a:t>
            </a:r>
            <a:r>
              <a:rPr lang="ru-RU" sz="1400" dirty="0" smtClean="0"/>
              <a:t>считают до нуля, а со следующим входным импульсом переходят к максимально возможному </a:t>
            </a:r>
            <a:r>
              <a:rPr lang="ru-RU" sz="1400" dirty="0" smtClean="0"/>
              <a:t>двоично-десятичному </a:t>
            </a:r>
            <a:r>
              <a:rPr lang="ru-RU" sz="1400" dirty="0" smtClean="0"/>
              <a:t>числу (то есть 9 – для 4-разрядного счетчика). </a:t>
            </a:r>
          </a:p>
          <a:p>
            <a:pPr algn="just"/>
            <a:r>
              <a:rPr lang="ru-RU" sz="1400" b="1" i="1" dirty="0" smtClean="0"/>
              <a:t>Двоично-десятичные счетчики </a:t>
            </a:r>
            <a:r>
              <a:rPr lang="ru-RU" sz="1400" dirty="0" smtClean="0"/>
              <a:t>удобны, например, при </a:t>
            </a:r>
            <a:r>
              <a:rPr lang="ru-RU" sz="1400" dirty="0" smtClean="0"/>
              <a:t>организации </a:t>
            </a:r>
            <a:r>
              <a:rPr lang="ru-RU" sz="1400" dirty="0" smtClean="0"/>
              <a:t>десятичной индикации их выходного кода. 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	</a:t>
            </a:r>
            <a:r>
              <a:rPr lang="ru-RU" sz="1400" dirty="0" smtClean="0"/>
              <a:t>По </a:t>
            </a:r>
            <a:r>
              <a:rPr lang="ru-RU" sz="1400" dirty="0" smtClean="0"/>
              <a:t>способу организации внутренних связей счетчики </a:t>
            </a:r>
            <a:r>
              <a:rPr lang="ru-RU" sz="1400" dirty="0" smtClean="0"/>
              <a:t>классифицируются </a:t>
            </a:r>
            <a:r>
              <a:rPr lang="ru-RU" sz="1400" dirty="0" smtClean="0"/>
              <a:t>как устройства:</a:t>
            </a:r>
          </a:p>
          <a:p>
            <a:pPr algn="just"/>
            <a:r>
              <a:rPr lang="ru-RU" sz="1400" dirty="0" smtClean="0"/>
              <a:t>- с </a:t>
            </a:r>
            <a:r>
              <a:rPr lang="ru-RU" sz="1400" dirty="0" smtClean="0"/>
              <a:t>последовательным переносом (асинхронные счетчики);</a:t>
            </a:r>
          </a:p>
          <a:p>
            <a:pPr algn="just"/>
            <a:r>
              <a:rPr lang="ru-RU" sz="1400" dirty="0" smtClean="0"/>
              <a:t>- параллельным </a:t>
            </a:r>
            <a:r>
              <a:rPr lang="ru-RU" sz="1400" dirty="0" smtClean="0"/>
              <a:t>переносом (синхронные счетчики);</a:t>
            </a:r>
          </a:p>
          <a:p>
            <a:pPr algn="just"/>
            <a:r>
              <a:rPr lang="ru-RU" sz="1400" dirty="0" smtClean="0"/>
              <a:t>- комбинированным </a:t>
            </a:r>
            <a:r>
              <a:rPr lang="ru-RU" sz="1400" dirty="0" smtClean="0"/>
              <a:t>переносом;</a:t>
            </a:r>
          </a:p>
          <a:p>
            <a:pPr algn="just"/>
            <a:r>
              <a:rPr lang="ru-RU" sz="1400" dirty="0" smtClean="0"/>
              <a:t>- кольцевые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786058"/>
            <a:ext cx="8429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Классификационные признаки независимы и могут встречаться в различных сочетаниях,  например, счетчик может быть </a:t>
            </a:r>
            <a:r>
              <a:rPr lang="ru-RU" sz="1400" i="1" dirty="0" smtClean="0"/>
              <a:t>двоичный суммирующий с параллельным переносом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	</a:t>
            </a:r>
            <a:r>
              <a:rPr lang="ru-RU" sz="1400" dirty="0" smtClean="0"/>
              <a:t>Принципиальные </a:t>
            </a:r>
            <a:r>
              <a:rPr lang="ru-RU" sz="1400" dirty="0" smtClean="0"/>
              <a:t>различия между этими группами проявляются только на втором уровне представления, на уровне модели с </a:t>
            </a:r>
            <a:r>
              <a:rPr lang="ru-RU" sz="1400" dirty="0" smtClean="0"/>
              <a:t>временными </a:t>
            </a:r>
            <a:r>
              <a:rPr lang="ru-RU" sz="1400" dirty="0" smtClean="0"/>
              <a:t>задержками. Причем больше всего эти различия </a:t>
            </a:r>
            <a:r>
              <a:rPr lang="ru-RU" sz="1400" dirty="0" smtClean="0"/>
              <a:t>проявляются </a:t>
            </a:r>
            <a:r>
              <a:rPr lang="ru-RU" sz="1400" dirty="0" smtClean="0"/>
              <a:t>при каскадировании счетчиков.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Наибольшим </a:t>
            </a:r>
            <a:r>
              <a:rPr lang="ru-RU" sz="1400" dirty="0" smtClean="0"/>
              <a:t>быстродействием обладают  синхронные  счетчики,  наименьшим  – асинхронные, наиболее  просто  управляемые  по  сравнению  с  другими.  Каждая </a:t>
            </a:r>
            <a:r>
              <a:rPr lang="ru-RU" sz="1400" dirty="0" smtClean="0"/>
              <a:t>группа </a:t>
            </a:r>
            <a:r>
              <a:rPr lang="ru-RU" sz="1400" dirty="0" smtClean="0"/>
              <a:t>счетчиков имеет свою область применения.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285728"/>
            <a:ext cx="84296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Счетчики с последовательным переносом</a:t>
            </a:r>
          </a:p>
          <a:p>
            <a:pPr algn="just"/>
            <a:r>
              <a:rPr lang="ru-RU" sz="1400" b="1" dirty="0" smtClean="0"/>
              <a:t>(асинхронные счетчики)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	Асинхронные </a:t>
            </a:r>
            <a:r>
              <a:rPr lang="ru-RU" sz="1400" dirty="0" smtClean="0"/>
              <a:t>счетчики строятся из простой цепочки триггеров, каждый из которых работает в счетном режиме. Выходной сигнал каждого триггера служит входным сигналом для следующего </a:t>
            </a:r>
            <a:r>
              <a:rPr lang="ru-RU" sz="1400" dirty="0" smtClean="0"/>
              <a:t>триггера</a:t>
            </a:r>
            <a:r>
              <a:rPr lang="ru-RU" sz="1400" dirty="0" smtClean="0"/>
              <a:t>. Поэтому все разряды (выходы) асинхронного счетчика </a:t>
            </a:r>
            <a:r>
              <a:rPr lang="ru-RU" sz="1400" dirty="0" smtClean="0"/>
              <a:t>переключаются </a:t>
            </a:r>
            <a:r>
              <a:rPr lang="ru-RU" sz="1400" dirty="0" smtClean="0"/>
              <a:t>последовательно (отсюда название – последовательные счетчики), один за другим, начиная с младшего и кончая старшим. Каждый  следующий  разряд  переключается  с  задержкой  </a:t>
            </a:r>
            <a:r>
              <a:rPr lang="ru-RU" sz="1400" dirty="0" smtClean="0"/>
              <a:t>относительно </a:t>
            </a:r>
            <a:r>
              <a:rPr lang="ru-RU" sz="1400" dirty="0" smtClean="0"/>
              <a:t>предыдущего.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143116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Чем </a:t>
            </a:r>
            <a:r>
              <a:rPr lang="ru-RU" sz="1400" dirty="0" smtClean="0"/>
              <a:t>больше </a:t>
            </a:r>
            <a:r>
              <a:rPr lang="ru-RU" sz="1400" b="1" dirty="0" smtClean="0"/>
              <a:t>разрядов имеет счетчик</a:t>
            </a:r>
            <a:r>
              <a:rPr lang="ru-RU" sz="1400" dirty="0" smtClean="0"/>
              <a:t>, тем </a:t>
            </a:r>
            <a:r>
              <a:rPr lang="ru-RU" sz="1400" b="1" dirty="0" smtClean="0"/>
              <a:t>большее время</a:t>
            </a:r>
            <a:r>
              <a:rPr lang="ru-RU" sz="1400" dirty="0" smtClean="0"/>
              <a:t> ему </a:t>
            </a:r>
            <a:r>
              <a:rPr lang="ru-RU" sz="1400" dirty="0" smtClean="0"/>
              <a:t>требуется </a:t>
            </a:r>
            <a:r>
              <a:rPr lang="ru-RU" sz="1400" dirty="0" smtClean="0"/>
              <a:t>на полное переключение всех разрядов. Задержка </a:t>
            </a:r>
            <a:r>
              <a:rPr lang="ru-RU" sz="1400" dirty="0" smtClean="0"/>
              <a:t>переключения </a:t>
            </a:r>
            <a:r>
              <a:rPr lang="ru-RU" sz="1400" dirty="0" smtClean="0"/>
              <a:t>каждого разряда примерно равна задержке триггера (</a:t>
            </a:r>
            <a:r>
              <a:rPr lang="ru-RU" sz="1400" dirty="0" err="1" smtClean="0"/>
              <a:t>tзд.тр</a:t>
            </a:r>
            <a:r>
              <a:rPr lang="ru-RU" sz="1400" dirty="0" smtClean="0"/>
              <a:t>), а полная задержка установления кода на выходе счетчика равна </a:t>
            </a:r>
            <a:r>
              <a:rPr lang="ru-RU" sz="1400" dirty="0" smtClean="0"/>
              <a:t>задержке </a:t>
            </a:r>
            <a:r>
              <a:rPr lang="ru-RU" sz="1400" dirty="0" smtClean="0"/>
              <a:t>одного разряда, умноженной на число разрядов счетчика. 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3143248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При </a:t>
            </a:r>
            <a:r>
              <a:rPr lang="ru-RU" sz="1400" dirty="0" smtClean="0"/>
              <a:t>периоде входного сигнала, меньшем полной задержки </a:t>
            </a:r>
            <a:r>
              <a:rPr lang="ru-RU" sz="1400" dirty="0" smtClean="0"/>
              <a:t>установления </a:t>
            </a:r>
            <a:r>
              <a:rPr lang="ru-RU" sz="1400" dirty="0" smtClean="0"/>
              <a:t>кода всего счетчика, правильный код на выходе счетчика не успеет установиться. Это накладывает жесткие ограничения на период (частоту) входного сигнала (</a:t>
            </a:r>
            <a:r>
              <a:rPr lang="ru-RU" sz="1400" dirty="0" err="1" smtClean="0"/>
              <a:t>Fсч</a:t>
            </a:r>
            <a:r>
              <a:rPr lang="ru-RU" sz="1400" dirty="0" smtClean="0"/>
              <a:t>. </a:t>
            </a:r>
            <a:r>
              <a:rPr lang="ru-RU" sz="1400" dirty="0" smtClean="0"/>
              <a:t>), причем увеличение </a:t>
            </a:r>
            <a:r>
              <a:rPr lang="ru-RU" sz="1400" dirty="0" smtClean="0"/>
              <a:t>количества </a:t>
            </a:r>
            <a:r>
              <a:rPr lang="ru-RU" sz="1400" dirty="0" smtClean="0"/>
              <a:t>разрядов счетчика, к примеру, автоматически уменьшает вдвое предельно допустимую частоту входного сигнала.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5011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Суммирующие </a:t>
            </a:r>
            <a:r>
              <a:rPr lang="ru-RU" sz="1400" b="1" dirty="0" smtClean="0"/>
              <a:t>счетчики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1" i="1" dirty="0" smtClean="0"/>
              <a:t>Процесс </a:t>
            </a:r>
            <a:r>
              <a:rPr lang="ru-RU" sz="1400" b="1" i="1" dirty="0" smtClean="0"/>
              <a:t>двоичного счета </a:t>
            </a:r>
            <a:r>
              <a:rPr lang="ru-RU" sz="1400" dirty="0" smtClean="0"/>
              <a:t>может быть описан посредством </a:t>
            </a:r>
            <a:r>
              <a:rPr lang="ru-RU" sz="1400" dirty="0" smtClean="0"/>
              <a:t>таблицы </a:t>
            </a:r>
            <a:r>
              <a:rPr lang="ru-RU" sz="1400" dirty="0" smtClean="0"/>
              <a:t>последовательности чисел, в которой каждое число </a:t>
            </a:r>
            <a:r>
              <a:rPr lang="ru-RU" sz="1400" dirty="0" smtClean="0"/>
              <a:t>соответствует </a:t>
            </a:r>
            <a:r>
              <a:rPr lang="ru-RU" sz="1400" dirty="0" smtClean="0"/>
              <a:t>определенному состоянию счетчика.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Состояние </a:t>
            </a:r>
            <a:r>
              <a:rPr lang="ru-RU" sz="1400" dirty="0" smtClean="0"/>
              <a:t>3-разрядного суммирующего счетчика описывается табл. </a:t>
            </a:r>
          </a:p>
          <a:p>
            <a:pPr algn="just"/>
            <a:r>
              <a:rPr lang="ru-RU" sz="1400" dirty="0" smtClean="0"/>
              <a:t>Исходным состоянием такого счетчика является нулевое состояние. На вход счетчика поступает последовательность счетных </a:t>
            </a:r>
            <a:r>
              <a:rPr lang="ru-RU" sz="1400" dirty="0" smtClean="0"/>
              <a:t>сигналов </a:t>
            </a:r>
            <a:r>
              <a:rPr lang="ru-RU" sz="1400" dirty="0" smtClean="0"/>
              <a:t>Т0. 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498003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286380" y="2571744"/>
            <a:ext cx="35719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Из </a:t>
            </a:r>
            <a:r>
              <a:rPr lang="ru-RU" sz="1400" dirty="0" smtClean="0"/>
              <a:t>табл. </a:t>
            </a:r>
            <a:r>
              <a:rPr lang="ru-RU" sz="1400" dirty="0" smtClean="0"/>
              <a:t>следует, что с приходом очередного счетного импульса Т0 к содержимому счетчика прибавляется </a:t>
            </a:r>
            <a:r>
              <a:rPr lang="ru-RU" sz="1400" dirty="0" smtClean="0"/>
              <a:t>«1». </a:t>
            </a:r>
            <a:r>
              <a:rPr lang="ru-RU" sz="1400" dirty="0" smtClean="0"/>
              <a:t>При этом на </a:t>
            </a:r>
            <a:r>
              <a:rPr lang="ru-RU" sz="1400" dirty="0" smtClean="0"/>
              <a:t>единицу </a:t>
            </a:r>
            <a:r>
              <a:rPr lang="ru-RU" sz="1400" dirty="0" smtClean="0"/>
              <a:t>увеличивается номер </a:t>
            </a:r>
            <a:r>
              <a:rPr lang="ru-RU" sz="1400" dirty="0" smtClean="0"/>
              <a:t>состояния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Изменение </a:t>
            </a:r>
            <a:r>
              <a:rPr lang="ru-RU" sz="1400" dirty="0" smtClean="0"/>
              <a:t>состояния каждого последующего разряда </a:t>
            </a:r>
            <a:r>
              <a:rPr lang="ru-RU" sz="1400" dirty="0" smtClean="0"/>
              <a:t>происходит </a:t>
            </a:r>
            <a:r>
              <a:rPr lang="ru-RU" sz="1400" dirty="0" smtClean="0"/>
              <a:t>при изменении состояния предыдущего разряда от 1 к 0.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Из </a:t>
            </a:r>
            <a:r>
              <a:rPr lang="ru-RU" sz="1400" dirty="0" smtClean="0"/>
              <a:t>табл</a:t>
            </a:r>
            <a:r>
              <a:rPr lang="ru-RU" sz="1400" dirty="0" smtClean="0"/>
              <a:t>. </a:t>
            </a:r>
            <a:r>
              <a:rPr lang="ru-RU" sz="1400" dirty="0" smtClean="0"/>
              <a:t>также следует, что триггер первого, самого </a:t>
            </a:r>
            <a:r>
              <a:rPr lang="ru-RU" sz="1400" dirty="0" smtClean="0"/>
              <a:t>младшего </a:t>
            </a:r>
            <a:r>
              <a:rPr lang="ru-RU" sz="1400" dirty="0" smtClean="0"/>
              <a:t>разряда, должен менять свое состояние каждый раз с приходом очередного счетного импульса, а триггер каждого последующего </a:t>
            </a:r>
            <a:r>
              <a:rPr lang="ru-RU" sz="1400" dirty="0" smtClean="0"/>
              <a:t>разряда </a:t>
            </a:r>
            <a:r>
              <a:rPr lang="ru-RU" sz="1400" dirty="0" smtClean="0"/>
              <a:t>– вдвое реже триггера предыдущего разряда.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57158" y="214290"/>
            <a:ext cx="8429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Максимальная частота работы </a:t>
            </a:r>
            <a:r>
              <a:rPr lang="ru-RU" sz="1400" dirty="0" smtClean="0"/>
              <a:t>суммирующего </a:t>
            </a:r>
            <a:r>
              <a:rPr lang="ru-RU" sz="1400" dirty="0" smtClean="0"/>
              <a:t>счетчика определяется </a:t>
            </a:r>
            <a:r>
              <a:rPr lang="ru-RU" sz="1400" dirty="0" smtClean="0"/>
              <a:t>максимально </a:t>
            </a:r>
            <a:r>
              <a:rPr lang="ru-RU" sz="1400" dirty="0" smtClean="0"/>
              <a:t>допустимой частотой переключения его младшего разряда.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Частота </a:t>
            </a:r>
            <a:r>
              <a:rPr lang="ru-RU" sz="1400" dirty="0" smtClean="0"/>
              <a:t>следования сигналов счета составляет </a:t>
            </a:r>
            <a:endParaRPr lang="ru-RU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857232"/>
            <a:ext cx="22675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57158" y="1428736"/>
            <a:ext cx="84296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Числа</a:t>
            </a:r>
            <a:r>
              <a:rPr lang="ru-RU" sz="1400" dirty="0" smtClean="0"/>
              <a:t>, формируемые счетчиком, могут быть выведены из него </a:t>
            </a:r>
            <a:r>
              <a:rPr lang="ru-RU" sz="1400" b="1" i="1" dirty="0" smtClean="0"/>
              <a:t>в параллельном коде (прямой или обратный</a:t>
            </a:r>
            <a:r>
              <a:rPr lang="ru-RU" sz="1400" dirty="0" smtClean="0"/>
              <a:t>) посредством </a:t>
            </a:r>
            <a:r>
              <a:rPr lang="ru-RU" sz="1400" dirty="0" smtClean="0"/>
              <a:t>одновременного </a:t>
            </a:r>
            <a:r>
              <a:rPr lang="ru-RU" sz="1400" dirty="0" smtClean="0"/>
              <a:t>опроса состояний всех разрядов счетчика. Такой опрос мо- </a:t>
            </a:r>
            <a:r>
              <a:rPr lang="ru-RU" sz="1400" dirty="0" err="1" smtClean="0"/>
              <a:t>жет</a:t>
            </a:r>
            <a:r>
              <a:rPr lang="ru-RU" sz="1400" dirty="0" smtClean="0"/>
              <a:t> происходить только в паузе между сигналами счета, то есть </a:t>
            </a:r>
            <a:r>
              <a:rPr lang="ru-RU" sz="1400" dirty="0" smtClean="0"/>
              <a:t>после </a:t>
            </a:r>
            <a:r>
              <a:rPr lang="ru-RU" sz="1400" dirty="0" smtClean="0"/>
              <a:t>того, как завершится переходный процесс, связанный с </a:t>
            </a:r>
            <a:r>
              <a:rPr lang="ru-RU" sz="1400" dirty="0" smtClean="0"/>
              <a:t>переключением </a:t>
            </a:r>
            <a:r>
              <a:rPr lang="ru-RU" sz="1400" dirty="0" smtClean="0"/>
              <a:t>триггерной схемы.</a:t>
            </a:r>
          </a:p>
          <a:p>
            <a:pPr algn="just"/>
            <a:r>
              <a:rPr lang="ru-RU" sz="1400" dirty="0" smtClean="0"/>
              <a:t>	В </a:t>
            </a:r>
            <a:r>
              <a:rPr lang="ru-RU" sz="1400" dirty="0" smtClean="0"/>
              <a:t>этом случае минимальный период следования счетных </a:t>
            </a:r>
            <a:r>
              <a:rPr lang="ru-RU" sz="1400" dirty="0" smtClean="0"/>
              <a:t>импульсов </a:t>
            </a:r>
            <a:r>
              <a:rPr lang="ru-RU" sz="1400" dirty="0" smtClean="0"/>
              <a:t>должен быть увеличен на время, необходимое для полного </a:t>
            </a:r>
            <a:r>
              <a:rPr lang="ru-RU" sz="1400" dirty="0" smtClean="0"/>
              <a:t>переключения </a:t>
            </a:r>
            <a:r>
              <a:rPr lang="ru-RU" sz="1400" dirty="0" smtClean="0"/>
              <a:t>всех m-разрядов счетчика и опроса его состояния:</a:t>
            </a:r>
            <a:endParaRPr lang="ru-RU" sz="1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786058"/>
            <a:ext cx="204635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 b="6757"/>
          <a:stretch>
            <a:fillRect/>
          </a:stretch>
        </p:blipFill>
        <p:spPr bwMode="auto">
          <a:xfrm>
            <a:off x="3643306" y="3143248"/>
            <a:ext cx="3727761" cy="700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285728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На рис</a:t>
            </a:r>
            <a:r>
              <a:rPr lang="ru-RU" sz="1400" dirty="0" smtClean="0"/>
              <a:t>. </a:t>
            </a:r>
            <a:r>
              <a:rPr lang="ru-RU" sz="1400" dirty="0" smtClean="0"/>
              <a:t>представлена функциональная схема (а) и условное </a:t>
            </a:r>
            <a:r>
              <a:rPr lang="ru-RU" sz="1400" dirty="0" smtClean="0"/>
              <a:t>обозначение </a:t>
            </a:r>
            <a:r>
              <a:rPr lang="ru-RU" sz="1400" dirty="0" smtClean="0"/>
              <a:t>(б) суммирующего двоичного счетчика с последовательным переносом с предварительной установкой в нулевое состояние.</a:t>
            </a:r>
            <a:endParaRPr lang="ru-RU" sz="14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857224" y="1000108"/>
            <a:ext cx="7660386" cy="2523484"/>
            <a:chOff x="857224" y="1000108"/>
            <a:chExt cx="7660386" cy="252348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 b="34884"/>
            <a:stretch>
              <a:fillRect/>
            </a:stretch>
          </p:blipFill>
          <p:spPr bwMode="auto">
            <a:xfrm>
              <a:off x="857224" y="1000108"/>
              <a:ext cx="7660386" cy="2000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1000100" y="3000372"/>
              <a:ext cx="72152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/>
                <a:t>Рис. Функциональная схема (а) и УГО (б) суммирующего двоичного счетчика с последовательным переносом с предварительной установкой в нулевое состояние</a:t>
              </a:r>
              <a:endParaRPr lang="ru-RU" sz="1400" dirty="0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500034" y="3571876"/>
            <a:ext cx="80724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Для </a:t>
            </a:r>
            <a:r>
              <a:rPr lang="ru-RU" sz="1400" dirty="0" smtClean="0"/>
              <a:t>установки исходного состояния служит шина «Уст.0», в </a:t>
            </a:r>
            <a:r>
              <a:rPr lang="ru-RU" sz="1400" dirty="0" smtClean="0"/>
              <a:t>которой </a:t>
            </a:r>
            <a:r>
              <a:rPr lang="ru-RU" sz="1400" dirty="0" smtClean="0"/>
              <a:t>объединены установочные R-входы всех триггеров. Нулевое состояние триггеров устанавливается подаваемым по этой шине </a:t>
            </a:r>
            <a:r>
              <a:rPr lang="ru-RU" sz="1400" dirty="0" smtClean="0"/>
              <a:t>положительным </a:t>
            </a:r>
            <a:r>
              <a:rPr lang="ru-RU" sz="1400" dirty="0" smtClean="0"/>
              <a:t>импульсом напряжения между уровнями 0 и 1. 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4357694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На  </a:t>
            </a:r>
            <a:r>
              <a:rPr lang="ru-RU" sz="1400" dirty="0" smtClean="0"/>
              <a:t>левом  поле  условного  графического  обозначения  счетчика (рис. </a:t>
            </a:r>
            <a:r>
              <a:rPr lang="ru-RU" sz="1400" dirty="0" smtClean="0"/>
              <a:t>б</a:t>
            </a:r>
            <a:r>
              <a:rPr lang="ru-RU" sz="1400" dirty="0" smtClean="0"/>
              <a:t>) показано, что его входом является Т1 – вход первого разряда, а на правом поле указан «вес» каждого разряда.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Вычитающие счетчики</a:t>
            </a:r>
          </a:p>
          <a:p>
            <a:endParaRPr lang="ru-RU" b="1" dirty="0" smtClean="0"/>
          </a:p>
          <a:p>
            <a:pPr algn="just"/>
            <a:r>
              <a:rPr lang="ru-RU" dirty="0" smtClean="0"/>
              <a:t>	Вычитающий </a:t>
            </a:r>
            <a:r>
              <a:rPr lang="ru-RU" dirty="0" smtClean="0"/>
              <a:t>счетчик с последовательным переносом имеет </a:t>
            </a:r>
            <a:r>
              <a:rPr lang="ru-RU" dirty="0" smtClean="0"/>
              <a:t>обратный </a:t>
            </a:r>
            <a:r>
              <a:rPr lang="ru-RU" dirty="0" smtClean="0"/>
              <a:t>порядок смены состояний: с приходом очередного счетного импульса содержащееся в счетчике число уменьшается на единицу (табл</a:t>
            </a:r>
            <a:r>
              <a:rPr lang="ru-RU" dirty="0" smtClean="0"/>
              <a:t>.).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40195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429124" y="1857364"/>
            <a:ext cx="421484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Другая особенность вычитающего счетчика – триггер каждого последующего разряда переключается в противоположное </a:t>
            </a:r>
            <a:r>
              <a:rPr lang="ru-RU" sz="1400" dirty="0" smtClean="0"/>
              <a:t>состояние </a:t>
            </a:r>
            <a:r>
              <a:rPr lang="ru-RU" sz="1400" dirty="0" smtClean="0"/>
              <a:t>при изменении уровня на выходе триггера предыдущего </a:t>
            </a:r>
            <a:r>
              <a:rPr lang="ru-RU" sz="1400" dirty="0" smtClean="0"/>
              <a:t>разряда </a:t>
            </a:r>
            <a:r>
              <a:rPr lang="ru-RU" sz="1400" dirty="0" smtClean="0"/>
              <a:t>от 0 к 1, то есть при сигнале займа, обратном сигналу переноса в суммирующем счетчике. 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Строится вычитающий счетчик так же, как суммирующий, но с тем отличием, что со входом каждого последующего триггера </a:t>
            </a:r>
            <a:r>
              <a:rPr lang="ru-RU" sz="1400" dirty="0" smtClean="0"/>
              <a:t>соединяется </a:t>
            </a:r>
            <a:r>
              <a:rPr lang="ru-RU" sz="1400" dirty="0" smtClean="0"/>
              <a:t>инверсный выход предыдущего триггера. </a:t>
            </a:r>
            <a:endParaRPr lang="ru-RU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b="20661"/>
          <a:stretch>
            <a:fillRect/>
          </a:stretch>
        </p:blipFill>
        <p:spPr bwMode="auto">
          <a:xfrm>
            <a:off x="1285852" y="857232"/>
            <a:ext cx="599315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28728" y="3143248"/>
            <a:ext cx="614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Рис. Вычитающий счетчик с последовательным переносом (а) и диаграмма его работы (б)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3687079"/>
            <a:ext cx="84296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Кроме </a:t>
            </a:r>
            <a:r>
              <a:rPr lang="ru-RU" sz="1400" dirty="0" smtClean="0"/>
              <a:t>суммирующих и вычитающих счетчиков имеются </a:t>
            </a:r>
            <a:r>
              <a:rPr lang="ru-RU" sz="1400" b="1" dirty="0" smtClean="0"/>
              <a:t>реверсивные </a:t>
            </a:r>
            <a:r>
              <a:rPr lang="ru-RU" sz="1400" b="1" dirty="0" smtClean="0"/>
              <a:t>счетчики</a:t>
            </a:r>
            <a:r>
              <a:rPr lang="ru-RU" sz="1400" dirty="0" smtClean="0"/>
              <a:t>. 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Реверсивные </a:t>
            </a:r>
            <a:r>
              <a:rPr lang="ru-RU" sz="1400" dirty="0" smtClean="0"/>
              <a:t>счетчики изменяют направление счета под </a:t>
            </a:r>
            <a:r>
              <a:rPr lang="ru-RU" sz="1400" dirty="0" smtClean="0"/>
              <a:t>воздействием </a:t>
            </a:r>
            <a:r>
              <a:rPr lang="ru-RU" sz="1400" dirty="0" smtClean="0"/>
              <a:t>управляющего сигнала. 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429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Если управляющий </a:t>
            </a:r>
            <a:r>
              <a:rPr lang="ru-RU" sz="1400" dirty="0" smtClean="0"/>
              <a:t>сигнал перестраивает </a:t>
            </a:r>
            <a:r>
              <a:rPr lang="ru-RU" sz="1400" dirty="0" err="1" smtClean="0"/>
              <a:t>межразрядные</a:t>
            </a:r>
            <a:r>
              <a:rPr lang="ru-RU" sz="1400" dirty="0" smtClean="0"/>
              <a:t> связи, перенося точку съема сигнала с одного выхода триггера на другой, то реализуется схема реверсивного счетчика (рис</a:t>
            </a:r>
            <a:r>
              <a:rPr lang="ru-RU" sz="1400" dirty="0" smtClean="0"/>
              <a:t>.).</a:t>
            </a:r>
            <a:endParaRPr lang="ru-RU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b="14012"/>
          <a:stretch>
            <a:fillRect/>
          </a:stretch>
        </p:blipFill>
        <p:spPr bwMode="auto">
          <a:xfrm>
            <a:off x="1714480" y="785794"/>
            <a:ext cx="523401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00430" y="2786058"/>
            <a:ext cx="21851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Рис. Реверсивный счетчик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3143248"/>
            <a:ext cx="85011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У </a:t>
            </a:r>
            <a:r>
              <a:rPr lang="ru-RU" sz="1400" b="1" i="1" dirty="0" smtClean="0"/>
              <a:t>асинхронных счетчиков </a:t>
            </a:r>
            <a:r>
              <a:rPr lang="ru-RU" sz="1400" dirty="0" smtClean="0"/>
              <a:t>(или счетчиков с последовательным переносом) каждый триггер переключается выходным сигналом </a:t>
            </a:r>
            <a:r>
              <a:rPr lang="ru-RU" sz="1400" dirty="0" smtClean="0"/>
              <a:t>предыдущего </a:t>
            </a:r>
            <a:r>
              <a:rPr lang="ru-RU" sz="1400" dirty="0" smtClean="0"/>
              <a:t>триггера. Временные состязания сигналов в таких </a:t>
            </a:r>
            <a:r>
              <a:rPr lang="ru-RU" sz="1400" dirty="0" smtClean="0"/>
              <a:t>счетчиках </a:t>
            </a:r>
            <a:r>
              <a:rPr lang="ru-RU" sz="1400" dirty="0" smtClean="0"/>
              <a:t>отсутствуют, поскольку триггеры переключаются поочередно один за другим. Последовательные счетчики отличаются простотой схемы, но обладают низким быстродействием. </a:t>
            </a:r>
          </a:p>
          <a:p>
            <a:pPr algn="just"/>
            <a:r>
              <a:rPr lang="ru-RU" sz="1400" dirty="0" smtClean="0"/>
              <a:t>В составе стандартных серий цифровых микросхем асинхронных счетчиков немного. </a:t>
            </a:r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6439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Для примера на рис</a:t>
            </a:r>
            <a:r>
              <a:rPr lang="ru-RU" sz="1600" dirty="0" smtClean="0"/>
              <a:t>. </a:t>
            </a:r>
            <a:r>
              <a:rPr lang="ru-RU" sz="1600" dirty="0" smtClean="0"/>
              <a:t>приведен 4-разрядный двоичный счетчик ИЕ5.</a:t>
            </a:r>
            <a:endParaRPr lang="ru-RU" sz="16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b="24000"/>
          <a:stretch>
            <a:fillRect/>
          </a:stretch>
        </p:blipFill>
        <p:spPr bwMode="auto">
          <a:xfrm>
            <a:off x="571471" y="571480"/>
            <a:ext cx="333767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14348" y="1928802"/>
            <a:ext cx="2896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Рис. ИС асинхронного счетчика ИЕ5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642918"/>
            <a:ext cx="52864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Счетчик ИЕ5 имеет две части: </a:t>
            </a:r>
            <a:endParaRPr lang="ru-RU" sz="1400" dirty="0" smtClean="0"/>
          </a:p>
          <a:p>
            <a:pPr algn="just"/>
            <a:r>
              <a:rPr lang="ru-RU" sz="1400" dirty="0" smtClean="0"/>
              <a:t>-один </a:t>
            </a:r>
            <a:r>
              <a:rPr lang="ru-RU" sz="1400" dirty="0" smtClean="0"/>
              <a:t>триггер (одноразрядный </a:t>
            </a:r>
            <a:r>
              <a:rPr lang="ru-RU" sz="1400" dirty="0" smtClean="0"/>
              <a:t>счетчик</a:t>
            </a:r>
            <a:r>
              <a:rPr lang="ru-RU" sz="1400" dirty="0" smtClean="0"/>
              <a:t>) со  входом  С1  и  выходом  1  и  </a:t>
            </a:r>
            <a:endParaRPr lang="ru-RU" sz="1400" dirty="0" smtClean="0"/>
          </a:p>
          <a:p>
            <a:pPr algn="just"/>
            <a:r>
              <a:rPr lang="ru-RU" sz="1400" dirty="0" smtClean="0"/>
              <a:t>-</a:t>
            </a:r>
            <a:r>
              <a:rPr lang="ru-RU" sz="1400" dirty="0" smtClean="0"/>
              <a:t>три  </a:t>
            </a:r>
            <a:r>
              <a:rPr lang="ru-RU" sz="1400" dirty="0" smtClean="0"/>
              <a:t>триггера  (трехразрядный счетчик) со входом С2 и выходами 2, 4, 8. </a:t>
            </a:r>
            <a:endParaRPr lang="ru-RU" sz="1400" dirty="0" smtClean="0"/>
          </a:p>
          <a:p>
            <a:pPr algn="just"/>
            <a:r>
              <a:rPr lang="ru-RU" sz="1400" dirty="0" smtClean="0"/>
              <a:t>Оба </a:t>
            </a:r>
            <a:r>
              <a:rPr lang="ru-RU" sz="1400" dirty="0" smtClean="0"/>
              <a:t>счетчика – двоичные, то есть первый считает до двух, а второй – до восьми</a:t>
            </a:r>
            <a:r>
              <a:rPr lang="ru-RU" sz="1400" dirty="0" smtClean="0"/>
              <a:t>.</a:t>
            </a:r>
            <a:endParaRPr lang="ru-RU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61578" y="2357430"/>
            <a:ext cx="829670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При объединении входа С2 с выходом 1 получается 4-разрядный двоичный счетчик, считающий до 16. Счет производится по </a:t>
            </a:r>
            <a:r>
              <a:rPr lang="ru-RU" sz="1400" dirty="0" smtClean="0"/>
              <a:t>отрицательному </a:t>
            </a:r>
            <a:r>
              <a:rPr lang="ru-RU" sz="1400" dirty="0" smtClean="0"/>
              <a:t>фронту входных сигналов С1 и С2.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Предусмотрена возможность </a:t>
            </a:r>
            <a:r>
              <a:rPr lang="ru-RU" sz="1400" dirty="0" smtClean="0"/>
              <a:t>сброса счетчика в нуль по сигналам R1 и R2, </a:t>
            </a:r>
            <a:r>
              <a:rPr lang="ru-RU" sz="1400" dirty="0" smtClean="0"/>
              <a:t>объединенным </a:t>
            </a:r>
            <a:r>
              <a:rPr lang="ru-RU" sz="1400" dirty="0" smtClean="0"/>
              <a:t>по функции И.</a:t>
            </a:r>
          </a:p>
          <a:p>
            <a:pPr algn="just"/>
            <a:r>
              <a:rPr lang="ru-RU" sz="1400" dirty="0" smtClean="0"/>
              <a:t>Таблица истинности счетчика ИЕ5 при соединении входа С2 и выхода 1 (при 4-разрядном выходном коде) приведена в табл. </a:t>
            </a:r>
          </a:p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857628"/>
            <a:ext cx="39528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0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Увеличение </a:t>
            </a:r>
            <a:r>
              <a:rPr lang="ru-RU" sz="1600" b="1" dirty="0" smtClean="0"/>
              <a:t>разрядности асинхронных счетчиков</a:t>
            </a:r>
          </a:p>
          <a:p>
            <a:r>
              <a:rPr lang="ru-RU" sz="1600" dirty="0" smtClean="0"/>
              <a:t>	</a:t>
            </a:r>
          </a:p>
          <a:p>
            <a:pPr algn="just"/>
            <a:r>
              <a:rPr lang="ru-RU" sz="1600" dirty="0" smtClean="0"/>
              <a:t>	</a:t>
            </a:r>
            <a:r>
              <a:rPr lang="ru-RU" sz="1600" dirty="0" smtClean="0"/>
              <a:t>Для </a:t>
            </a:r>
            <a:r>
              <a:rPr lang="ru-RU" sz="1600" dirty="0" smtClean="0"/>
              <a:t>получения счетчика требуемой разрядности приходится </a:t>
            </a:r>
            <a:r>
              <a:rPr lang="ru-RU" sz="1600" dirty="0" smtClean="0"/>
              <a:t>объединять </a:t>
            </a:r>
            <a:r>
              <a:rPr lang="ru-RU" sz="1600" dirty="0" smtClean="0"/>
              <a:t>(</a:t>
            </a:r>
            <a:r>
              <a:rPr lang="ru-RU" sz="1600" dirty="0" err="1" smtClean="0"/>
              <a:t>каскадировать</a:t>
            </a:r>
            <a:r>
              <a:rPr lang="ru-RU" sz="1600" dirty="0" smtClean="0"/>
              <a:t>) несколько интегральных микросхем.</a:t>
            </a:r>
          </a:p>
          <a:p>
            <a:pPr algn="just"/>
            <a:r>
              <a:rPr lang="ru-RU" sz="1600" dirty="0" smtClean="0"/>
              <a:t>	На </a:t>
            </a:r>
            <a:r>
              <a:rPr lang="ru-RU" sz="1600" dirty="0" smtClean="0"/>
              <a:t>рис</a:t>
            </a:r>
            <a:r>
              <a:rPr lang="ru-RU" sz="1600" dirty="0" smtClean="0"/>
              <a:t>. </a:t>
            </a:r>
            <a:r>
              <a:rPr lang="ru-RU" sz="1600" dirty="0" smtClean="0"/>
              <a:t>показано соединение трех счетчиков ИЕ5 для </a:t>
            </a:r>
            <a:r>
              <a:rPr lang="ru-RU" sz="1600" dirty="0" smtClean="0"/>
              <a:t>получения </a:t>
            </a:r>
            <a:r>
              <a:rPr lang="ru-RU" sz="1600" dirty="0" smtClean="0"/>
              <a:t>12-разрядного асинхронного счетчика со сбросом в нуль. </a:t>
            </a:r>
            <a:endParaRPr lang="ru-RU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b="17883"/>
          <a:stretch>
            <a:fillRect/>
          </a:stretch>
        </p:blipFill>
        <p:spPr bwMode="auto">
          <a:xfrm>
            <a:off x="1428728" y="1928802"/>
            <a:ext cx="569976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357290" y="3571876"/>
            <a:ext cx="537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Рис. Объединение трех счетчиков ИЕ5 для увеличения разрядности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14290"/>
            <a:ext cx="392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Применение асинхронных счетчиков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642918"/>
            <a:ext cx="8286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Основное применение асинхронных счетчиков состоит в </a:t>
            </a:r>
            <a:endParaRPr lang="ru-RU" sz="1600" dirty="0" smtClean="0"/>
          </a:p>
          <a:p>
            <a:pPr algn="just"/>
            <a:r>
              <a:rPr lang="ru-RU" sz="1600" dirty="0" smtClean="0"/>
              <a:t>построении </a:t>
            </a:r>
            <a:r>
              <a:rPr lang="ru-RU" sz="1600" dirty="0" smtClean="0"/>
              <a:t>всевозможных делителей частоты, то есть устройств, </a:t>
            </a:r>
            <a:r>
              <a:rPr lang="ru-RU" sz="1600" dirty="0" smtClean="0"/>
              <a:t>выдающих </a:t>
            </a:r>
            <a:r>
              <a:rPr lang="ru-RU" sz="1600" dirty="0" smtClean="0"/>
              <a:t>выходной сигнал с частотой, в несколько раз меньшей, чем частота входного сигнала.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В </a:t>
            </a:r>
            <a:r>
              <a:rPr lang="ru-RU" sz="1600" dirty="0" smtClean="0"/>
              <a:t>данном случае нас интересует не </a:t>
            </a:r>
            <a:r>
              <a:rPr lang="ru-RU" sz="1600" dirty="0" smtClean="0"/>
              <a:t>выходной </a:t>
            </a:r>
            <a:r>
              <a:rPr lang="ru-RU" sz="1600" dirty="0" smtClean="0"/>
              <a:t>код счетчика, то есть не все его разряды одновременно, а только один разряд.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Простейший </a:t>
            </a:r>
            <a:r>
              <a:rPr lang="ru-RU" sz="1600" dirty="0" smtClean="0"/>
              <a:t>пример такого </a:t>
            </a:r>
            <a:r>
              <a:rPr lang="ru-RU" sz="1600" b="1" i="1" dirty="0" smtClean="0"/>
              <a:t>делителя частоты на десять </a:t>
            </a:r>
            <a:r>
              <a:rPr lang="ru-RU" sz="1600" dirty="0" smtClean="0"/>
              <a:t>приведен на </a:t>
            </a:r>
            <a:r>
              <a:rPr lang="ru-RU" sz="1600" dirty="0" smtClean="0"/>
              <a:t>рис. </a:t>
            </a:r>
            <a:r>
              <a:rPr lang="ru-RU" sz="1600" dirty="0" smtClean="0"/>
              <a:t>В делителе использован счетчик ИЕ2, у которого </a:t>
            </a:r>
            <a:r>
              <a:rPr lang="ru-RU" sz="1600" dirty="0" smtClean="0"/>
              <a:t>одноразрядный </a:t>
            </a:r>
            <a:r>
              <a:rPr lang="ru-RU" sz="1600" dirty="0" smtClean="0"/>
              <a:t>внутренний счетчик включен после трехразрядного </a:t>
            </a:r>
            <a:r>
              <a:rPr lang="ru-RU" sz="1600" dirty="0" smtClean="0"/>
              <a:t>внутреннего </a:t>
            </a:r>
            <a:r>
              <a:rPr lang="ru-RU" sz="1600" dirty="0" smtClean="0"/>
              <a:t>счетчика. Трехразрядный счетчик делит частоту входного сигнала на пять, но выходные импульсы имеют скважность, не </a:t>
            </a:r>
            <a:r>
              <a:rPr lang="ru-RU" sz="1600" dirty="0" smtClean="0"/>
              <a:t>равную </a:t>
            </a:r>
            <a:r>
              <a:rPr lang="ru-RU" sz="1600" dirty="0" smtClean="0"/>
              <a:t>двум (она равна пяти). </a:t>
            </a:r>
            <a:endParaRPr lang="ru-RU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b="11397"/>
          <a:stretch>
            <a:fillRect/>
          </a:stretch>
        </p:blipFill>
        <p:spPr bwMode="auto">
          <a:xfrm>
            <a:off x="1214414" y="3714752"/>
            <a:ext cx="702520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643306" y="5929330"/>
            <a:ext cx="22433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Делитель частоты на 10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82868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Иногда возникает задача деления частоты входного сигнала в </a:t>
            </a:r>
            <a:r>
              <a:rPr lang="ru-RU" sz="1600" dirty="0" smtClean="0"/>
              <a:t>произвольное </a:t>
            </a:r>
            <a:r>
              <a:rPr lang="ru-RU" sz="1600" dirty="0" smtClean="0"/>
              <a:t>число раз (не в 10 и не в 2n, что легко обеспечивается самой структурой стандартных счетчиков). В этом случае можно организовать сброс счетчика при достижении им требуемого кода путем введения обратных связей. </a:t>
            </a:r>
          </a:p>
          <a:p>
            <a:pPr algn="just"/>
            <a:r>
              <a:rPr lang="ru-RU" sz="1600" dirty="0" smtClean="0"/>
              <a:t>На рис</a:t>
            </a:r>
            <a:r>
              <a:rPr lang="ru-RU" sz="1600" dirty="0" smtClean="0"/>
              <a:t>. </a:t>
            </a:r>
            <a:r>
              <a:rPr lang="ru-RU" sz="1600" dirty="0" smtClean="0"/>
              <a:t>показан </a:t>
            </a:r>
            <a:r>
              <a:rPr lang="ru-RU" sz="1600" b="1" i="1" dirty="0" smtClean="0"/>
              <a:t>простейший делитель частоты на девять </a:t>
            </a:r>
            <a:r>
              <a:rPr lang="ru-RU" sz="1600" dirty="0" smtClean="0"/>
              <a:t>на основе счетчика ИЕ9. </a:t>
            </a:r>
            <a:endParaRPr lang="ru-RU" sz="1600" dirty="0" smtClean="0"/>
          </a:p>
          <a:p>
            <a:pPr algn="just"/>
            <a:r>
              <a:rPr lang="ru-RU" sz="1600" dirty="0" smtClean="0"/>
              <a:t>При </a:t>
            </a:r>
            <a:r>
              <a:rPr lang="ru-RU" sz="1600" dirty="0" smtClean="0"/>
              <a:t>достижении его выходным кодом </a:t>
            </a:r>
            <a:r>
              <a:rPr lang="ru-RU" sz="1600" dirty="0" smtClean="0"/>
              <a:t>значения </a:t>
            </a:r>
            <a:r>
              <a:rPr lang="ru-RU" sz="1600" dirty="0" smtClean="0"/>
              <a:t>девять (то есть 1001) счетчик автоматически сбрасывается в нуль по входам R1 и R2, и счет начинается снова. В результате </a:t>
            </a:r>
            <a:r>
              <a:rPr lang="ru-RU" sz="1600" dirty="0" smtClean="0"/>
              <a:t>частота </a:t>
            </a:r>
            <a:r>
              <a:rPr lang="ru-RU" sz="1600" dirty="0" smtClean="0"/>
              <a:t>выходного сигнала в девять раз меньше частоты входного.</a:t>
            </a:r>
            <a:endParaRPr lang="ru-RU" sz="1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b="22580"/>
          <a:stretch>
            <a:fillRect/>
          </a:stretch>
        </p:blipFill>
        <p:spPr bwMode="auto">
          <a:xfrm>
            <a:off x="857224" y="2357430"/>
            <a:ext cx="755962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071670" y="4500570"/>
            <a:ext cx="4959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Делитель частоты на девять с обратными связями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929198"/>
            <a:ext cx="8358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Если в числе, на которое надо делить частоту, больше двух </a:t>
            </a:r>
            <a:r>
              <a:rPr lang="ru-RU" sz="1600" dirty="0" smtClean="0"/>
              <a:t>единиц </a:t>
            </a:r>
            <a:r>
              <a:rPr lang="ru-RU" sz="1600" dirty="0" smtClean="0"/>
              <a:t>(например, 15, то есть 1111, или 13, то есть 1101), то для </a:t>
            </a:r>
            <a:r>
              <a:rPr lang="ru-RU" sz="1600" dirty="0" smtClean="0"/>
              <a:t>формирования </a:t>
            </a:r>
            <a:r>
              <a:rPr lang="ru-RU" sz="1600" dirty="0" smtClean="0"/>
              <a:t>сигнала сброса надо использовать элементы 2И, 3И или 4И, чтобы объединить все выходы, равные единице. В результате можно построить делитель входной частоты в любое число раз от 2 до 2N, где N – число разрядов используемого счетчика. 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0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Счетчики с параллельным переносом</a:t>
            </a:r>
          </a:p>
          <a:p>
            <a:r>
              <a:rPr lang="ru-RU" b="1" dirty="0" smtClean="0"/>
              <a:t>(синхронные счетчики)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928670"/>
            <a:ext cx="83582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Из </a:t>
            </a:r>
            <a:r>
              <a:rPr lang="ru-RU" sz="1600" dirty="0" smtClean="0"/>
              <a:t>работы трехразрядного счетчика с последовательным </a:t>
            </a:r>
            <a:r>
              <a:rPr lang="ru-RU" sz="1600" dirty="0" smtClean="0"/>
              <a:t>переносом </a:t>
            </a:r>
            <a:r>
              <a:rPr lang="ru-RU" sz="1600" dirty="0" smtClean="0"/>
              <a:t>следует, что в наихудшем случае новое его состояние </a:t>
            </a:r>
            <a:r>
              <a:rPr lang="ru-RU" sz="1600" dirty="0" smtClean="0"/>
              <a:t>устанавливается </a:t>
            </a:r>
            <a:r>
              <a:rPr lang="ru-RU" sz="1600" dirty="0" smtClean="0"/>
              <a:t>с задержкой, равной утроенной задержке переключения одного триггера, что вызвано последовательным во времени </a:t>
            </a:r>
            <a:r>
              <a:rPr lang="ru-RU" sz="1600" dirty="0" smtClean="0"/>
              <a:t>распространением </a:t>
            </a:r>
            <a:r>
              <a:rPr lang="ru-RU" sz="1600" dirty="0" smtClean="0"/>
              <a:t>сигнала переноса через все разряды счетчика. </a:t>
            </a:r>
          </a:p>
          <a:p>
            <a:pPr algn="just"/>
            <a:r>
              <a:rPr lang="ru-RU" sz="1600" dirty="0" smtClean="0"/>
              <a:t>Один из широко применяемых способов ускорения переноса в счетчике основан на введении логических элементов, с помощью которых достигается возможность одновременного (параллельного) формирования сигнала переноса для всех разрядов.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714620"/>
            <a:ext cx="8286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Для </a:t>
            </a:r>
            <a:r>
              <a:rPr lang="ru-RU" sz="1600" dirty="0" smtClean="0"/>
              <a:t>реализации этого способа применяют </a:t>
            </a:r>
            <a:r>
              <a:rPr lang="ru-RU" sz="1600" b="1" dirty="0" smtClean="0"/>
              <a:t>TV триггеры</a:t>
            </a:r>
            <a:r>
              <a:rPr lang="ru-RU" sz="1600" dirty="0" smtClean="0"/>
              <a:t>. На </a:t>
            </a:r>
            <a:r>
              <a:rPr lang="ru-RU" sz="1600" dirty="0" smtClean="0"/>
              <a:t>Т-входы </a:t>
            </a:r>
            <a:r>
              <a:rPr lang="ru-RU" sz="1600" dirty="0" smtClean="0"/>
              <a:t>всех триггеров одновременно подаются счетные импульсы, а на V-вход каждого триггера поступает сигнал переноса, формируемый логической схемой в виде уровня 1. </a:t>
            </a:r>
          </a:p>
          <a:p>
            <a:pPr algn="just"/>
            <a:r>
              <a:rPr lang="ru-RU" sz="1600" dirty="0" smtClean="0"/>
              <a:t>Пример суммирующего счетчика с параллельным переносом на TV триггерах приведен на </a:t>
            </a:r>
            <a:r>
              <a:rPr lang="ru-RU" sz="1600" dirty="0" smtClean="0"/>
              <a:t>рис. </a:t>
            </a:r>
            <a:endParaRPr lang="ru-RU" sz="1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b="9999"/>
          <a:stretch>
            <a:fillRect/>
          </a:stretch>
        </p:blipFill>
        <p:spPr bwMode="auto">
          <a:xfrm>
            <a:off x="1643042" y="3857628"/>
            <a:ext cx="591925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357422" y="6286520"/>
            <a:ext cx="5111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Суммирующий счетчик с параллельным переносом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85728"/>
            <a:ext cx="82153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Быстродействие </a:t>
            </a:r>
            <a:r>
              <a:rPr lang="ru-RU" sz="1600" dirty="0" smtClean="0"/>
              <a:t>этого счетчика выше, чем счетчика с </a:t>
            </a:r>
            <a:r>
              <a:rPr lang="ru-RU" sz="1600" dirty="0" smtClean="0"/>
              <a:t>последовательным </a:t>
            </a:r>
            <a:r>
              <a:rPr lang="ru-RU" sz="1600" dirty="0" smtClean="0"/>
              <a:t>переносом, поскольку оно равно быстродействию </a:t>
            </a:r>
            <a:r>
              <a:rPr lang="ru-RU" sz="1600" dirty="0" smtClean="0"/>
              <a:t>переноса </a:t>
            </a:r>
            <a:r>
              <a:rPr lang="ru-RU" sz="1600" dirty="0" smtClean="0"/>
              <a:t>одного разряда. </a:t>
            </a:r>
          </a:p>
          <a:p>
            <a:pPr algn="just"/>
            <a:r>
              <a:rPr lang="ru-RU" sz="1600" dirty="0" smtClean="0"/>
              <a:t>	Недостаток </a:t>
            </a:r>
            <a:r>
              <a:rPr lang="ru-RU" sz="1600" dirty="0" smtClean="0"/>
              <a:t>– необходимость включения в схему элемента И с нарастающим от разряда к разряду числом входов. Это нарушает регулярность структуры и ограничивает возможность наращивания его схемы. Частично этот недостаток можно устранить при </a:t>
            </a:r>
            <a:r>
              <a:rPr lang="ru-RU" sz="1600" dirty="0" smtClean="0"/>
              <a:t>использовании </a:t>
            </a:r>
            <a:r>
              <a:rPr lang="ru-RU" sz="1600" dirty="0" smtClean="0"/>
              <a:t>триггеров с входной логикой.</a:t>
            </a:r>
          </a:p>
          <a:p>
            <a:pPr algn="just"/>
            <a:r>
              <a:rPr lang="ru-RU" sz="1600" dirty="0" smtClean="0"/>
              <a:t>	Многие </a:t>
            </a:r>
            <a:r>
              <a:rPr lang="ru-RU" sz="1600" dirty="0" smtClean="0"/>
              <a:t>серии микросхем содержат JK триггеры с входной </a:t>
            </a:r>
            <a:r>
              <a:rPr lang="ru-RU" sz="1600" dirty="0" smtClean="0"/>
              <a:t>логикой</a:t>
            </a:r>
            <a:r>
              <a:rPr lang="ru-RU" sz="1600" dirty="0" smtClean="0"/>
              <a:t>. При реализации счетчика на таких триггерах исключаются </a:t>
            </a:r>
            <a:r>
              <a:rPr lang="ru-RU" sz="1600" dirty="0" smtClean="0"/>
              <a:t>дополнительные </a:t>
            </a:r>
            <a:r>
              <a:rPr lang="ru-RU" sz="1600" dirty="0" smtClean="0"/>
              <a:t>логические элементы в цепях переноса. Однако </a:t>
            </a:r>
            <a:r>
              <a:rPr lang="ru-RU" sz="1600" dirty="0" smtClean="0"/>
              <a:t>ограничение </a:t>
            </a:r>
            <a:r>
              <a:rPr lang="ru-RU" sz="1600" dirty="0" smtClean="0"/>
              <a:t>в числе разрядов остается. На таких триггерах можно </a:t>
            </a:r>
            <a:r>
              <a:rPr lang="ru-RU" sz="1600" dirty="0" smtClean="0"/>
              <a:t>построить </a:t>
            </a:r>
            <a:r>
              <a:rPr lang="ru-RU" sz="1600" dirty="0" smtClean="0"/>
              <a:t>лишь четырехразрядный счетчик (рис. </a:t>
            </a:r>
            <a:r>
              <a:rPr lang="ru-RU" sz="1600" dirty="0" smtClean="0"/>
              <a:t>).</a:t>
            </a:r>
            <a:endParaRPr lang="ru-RU" sz="1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b="16911"/>
          <a:stretch>
            <a:fillRect/>
          </a:stretch>
        </p:blipFill>
        <p:spPr bwMode="auto">
          <a:xfrm>
            <a:off x="1428728" y="2786058"/>
            <a:ext cx="5818144" cy="229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500298" y="5072074"/>
            <a:ext cx="4284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Счетчик на </a:t>
            </a:r>
            <a:r>
              <a:rPr lang="en-GB" sz="1600" dirty="0" smtClean="0"/>
              <a:t>JK</a:t>
            </a:r>
            <a:r>
              <a:rPr lang="ru-RU" sz="1600" dirty="0" smtClean="0"/>
              <a:t> триггерах с входной логикой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Синхронные </a:t>
            </a:r>
            <a:r>
              <a:rPr lang="ru-RU" b="1" dirty="0" smtClean="0"/>
              <a:t>счетчики </a:t>
            </a:r>
          </a:p>
          <a:p>
            <a:r>
              <a:rPr lang="ru-RU" b="1" dirty="0" smtClean="0"/>
              <a:t>с асинхронным переносом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928670"/>
            <a:ext cx="821537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Синхронные </a:t>
            </a:r>
            <a:r>
              <a:rPr lang="ru-RU" sz="1600" dirty="0" smtClean="0"/>
              <a:t>счетчики с асинхронным переносом занимают </a:t>
            </a:r>
            <a:r>
              <a:rPr lang="ru-RU" sz="1600" dirty="0" smtClean="0"/>
              <a:t>промежуточное </a:t>
            </a:r>
            <a:r>
              <a:rPr lang="ru-RU" sz="1600" dirty="0" smtClean="0"/>
              <a:t>положение по быстродействию между асинхронными и полностью синхронными счетчиками. </a:t>
            </a:r>
          </a:p>
          <a:p>
            <a:pPr algn="just"/>
            <a:r>
              <a:rPr lang="ru-RU" sz="1600" dirty="0" smtClean="0"/>
              <a:t>	Основная </a:t>
            </a:r>
            <a:r>
              <a:rPr lang="ru-RU" sz="1600" dirty="0" smtClean="0"/>
              <a:t>суть их работы сводится к следующему: все разряды одного счетчика переключаются одновременно, но при </a:t>
            </a:r>
            <a:r>
              <a:rPr lang="ru-RU" sz="1600" dirty="0" smtClean="0"/>
              <a:t>каскадировании </a:t>
            </a:r>
            <a:r>
              <a:rPr lang="ru-RU" sz="1600" dirty="0" smtClean="0"/>
              <a:t>каждый следующий счетчик (имеющий более старшие </a:t>
            </a:r>
            <a:r>
              <a:rPr lang="ru-RU" sz="1600" dirty="0" smtClean="0"/>
              <a:t>разряды</a:t>
            </a:r>
            <a:r>
              <a:rPr lang="ru-RU" sz="1600" dirty="0" smtClean="0"/>
              <a:t>) переключается с задержкой относительно предыдущего </a:t>
            </a:r>
            <a:r>
              <a:rPr lang="ru-RU" sz="1600" dirty="0" smtClean="0"/>
              <a:t>счетчика </a:t>
            </a:r>
            <a:r>
              <a:rPr lang="ru-RU" sz="1600" dirty="0" smtClean="0"/>
              <a:t>(дающего более младшие разряды). То есть задержка </a:t>
            </a:r>
            <a:r>
              <a:rPr lang="ru-RU" sz="1600" dirty="0" smtClean="0"/>
              <a:t>переключения </a:t>
            </a:r>
            <a:r>
              <a:rPr lang="ru-RU" sz="1600" dirty="0" smtClean="0"/>
              <a:t>многоразрядного счетчика увеличивается в данном случае не с каждым новым разрядом (как у асинхронных счетчиков), а с каждой новой микросхемой (например, 4-разрядной). </a:t>
            </a:r>
          </a:p>
          <a:p>
            <a:pPr algn="just"/>
            <a:r>
              <a:rPr lang="ru-RU" sz="1600" dirty="0" smtClean="0"/>
              <a:t>Сигнал переноса у этих счетчиков при прямом счете </a:t>
            </a:r>
            <a:r>
              <a:rPr lang="ru-RU" sz="1600" dirty="0" smtClean="0"/>
              <a:t>вырабатывается </a:t>
            </a:r>
            <a:r>
              <a:rPr lang="ru-RU" sz="1600" dirty="0" smtClean="0"/>
              <a:t>тогда, когда все разряды равны единице.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Примером </a:t>
            </a:r>
            <a:r>
              <a:rPr lang="ru-RU" sz="1600" dirty="0" smtClean="0"/>
              <a:t>синхронного счетчика с асинхронным переносом </a:t>
            </a:r>
            <a:r>
              <a:rPr lang="ru-RU" sz="1600" dirty="0" smtClean="0"/>
              <a:t>может </a:t>
            </a:r>
            <a:r>
              <a:rPr lang="ru-RU" sz="1600" dirty="0" smtClean="0"/>
              <a:t>служить двоично-десятичный счетчик ИЕ6 (рис</a:t>
            </a:r>
            <a:r>
              <a:rPr lang="ru-RU" sz="1600" dirty="0" smtClean="0"/>
              <a:t>.). </a:t>
            </a:r>
            <a:r>
              <a:rPr lang="ru-RU" sz="1600" dirty="0" smtClean="0"/>
              <a:t>Счетчик реверсивный, обеспечивает как прямой счет (по положительному фронту на входе +1), так и обратный счет (по положительному фронту на входе –1). </a:t>
            </a:r>
            <a:endParaRPr lang="ru-RU" sz="1600" dirty="0" smtClean="0"/>
          </a:p>
          <a:p>
            <a:pPr algn="just"/>
            <a:r>
              <a:rPr lang="ru-RU" sz="1600" dirty="0" smtClean="0"/>
              <a:t>	</a:t>
            </a:r>
            <a:r>
              <a:rPr lang="ru-RU" sz="1600" dirty="0" smtClean="0"/>
              <a:t>При </a:t>
            </a:r>
            <a:r>
              <a:rPr lang="ru-RU" sz="1600" dirty="0" smtClean="0"/>
              <a:t>прямом счете отрицательный сигнал переноса вырабатывается на выходе &gt;9. При обратном (инверсном) счете </a:t>
            </a:r>
            <a:r>
              <a:rPr lang="ru-RU" sz="1600" dirty="0" smtClean="0"/>
              <a:t>отрицательный </a:t>
            </a:r>
            <a:r>
              <a:rPr lang="ru-RU" sz="1600" dirty="0" smtClean="0"/>
              <a:t>сигнал переноса вырабатывается на выходе &lt; 0 после достижения выходным кодом значения 0000. Имеется возможность сброса счетчика в нуль положительным сигналом на входе R, а так- же возможность параллельной записи в счетчик кода со входов D1, D2, D4, D8 по отрицательному сигналу на входе не WR. При </a:t>
            </a:r>
            <a:r>
              <a:rPr lang="ru-RU" sz="1600" dirty="0" smtClean="0"/>
              <a:t>параллельной  </a:t>
            </a:r>
            <a:r>
              <a:rPr lang="ru-RU" sz="1600" dirty="0" smtClean="0"/>
              <a:t>записи  информации  счетчики  ведут  себя  как  регистры- защелки, то есть выходной код счетчика повторяет входной код, пока на входе не WR присутствует сигнал нулевого уровня.</a:t>
            </a:r>
            <a:endParaRPr lang="ru-RU" sz="1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b="16666"/>
          <a:stretch>
            <a:fillRect/>
          </a:stretch>
        </p:blipFill>
        <p:spPr bwMode="auto">
          <a:xfrm>
            <a:off x="928662" y="3214686"/>
            <a:ext cx="639000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43042" y="5357826"/>
            <a:ext cx="5180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Синхронный счетчик с асинхронным переносом ИЕ6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t="13081"/>
          <a:stretch>
            <a:fillRect/>
          </a:stretch>
        </p:blipFill>
        <p:spPr bwMode="auto">
          <a:xfrm>
            <a:off x="285721" y="642918"/>
            <a:ext cx="6000792" cy="208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28662" y="357166"/>
            <a:ext cx="3731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Таблица режимов работы счетчиков ИЕ6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786058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На рис</a:t>
            </a:r>
            <a:r>
              <a:rPr lang="ru-RU" sz="1600" dirty="0" smtClean="0"/>
              <a:t>. </a:t>
            </a:r>
            <a:r>
              <a:rPr lang="ru-RU" sz="1600" dirty="0" smtClean="0"/>
              <a:t>показана организация 12-разрядного счетчика на трех микросхемах ИЕ7. Этот счетчик относится к реверсивным </a:t>
            </a:r>
            <a:r>
              <a:rPr lang="ru-RU" sz="1600" dirty="0" smtClean="0"/>
              <a:t>счетчикам</a:t>
            </a:r>
            <a:r>
              <a:rPr lang="ru-RU" sz="1600" dirty="0" smtClean="0"/>
              <a:t>: может считать как на увеличение (прямой счет), так и на </a:t>
            </a:r>
            <a:r>
              <a:rPr lang="ru-RU" sz="1600" dirty="0" smtClean="0"/>
              <a:t>уменьшение </a:t>
            </a:r>
            <a:r>
              <a:rPr lang="ru-RU" sz="1600" dirty="0" smtClean="0"/>
              <a:t>(обратный счет). </a:t>
            </a:r>
            <a:endParaRPr lang="ru-RU" sz="1600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 b="13709"/>
          <a:stretch>
            <a:fillRect/>
          </a:stretch>
        </p:blipFill>
        <p:spPr bwMode="auto">
          <a:xfrm>
            <a:off x="1571604" y="4000504"/>
            <a:ext cx="572615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785918" y="6286520"/>
            <a:ext cx="5681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Объединение счетчиков ИЕ7 для увеличения разрядности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Синхронные счетчики </a:t>
            </a:r>
          </a:p>
          <a:p>
            <a:r>
              <a:rPr lang="ru-RU" b="1" dirty="0" smtClean="0"/>
              <a:t>с синхронным переносом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000108"/>
            <a:ext cx="81439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Синхронные </a:t>
            </a:r>
            <a:r>
              <a:rPr lang="ru-RU" sz="1600" dirty="0" smtClean="0"/>
              <a:t>(или параллельные) счетчики представляют собой наиболее быстродействующую разновидность счетчиков. </a:t>
            </a:r>
            <a:r>
              <a:rPr lang="ru-RU" sz="1600" dirty="0" smtClean="0"/>
              <a:t>Наращивание </a:t>
            </a:r>
            <a:r>
              <a:rPr lang="ru-RU" sz="1600" dirty="0" smtClean="0"/>
              <a:t>их разрядности при соблюдении определенных условий не приводит  к  увеличению  полной  задержки  срабатывания,  то  есть именно синхронные счетчики работают как идеальные, все разряды которых срабатывают одновременно, параллельно. Задержка </a:t>
            </a:r>
            <a:r>
              <a:rPr lang="ru-RU" sz="1600" dirty="0" smtClean="0"/>
              <a:t>срабатывания </a:t>
            </a:r>
            <a:r>
              <a:rPr lang="ru-RU" sz="1600" dirty="0" smtClean="0"/>
              <a:t>счетчика в этом случае примерно равна задержке </a:t>
            </a:r>
            <a:r>
              <a:rPr lang="ru-RU" sz="1600" dirty="0" smtClean="0"/>
              <a:t>срабатывания  </a:t>
            </a:r>
            <a:r>
              <a:rPr lang="ru-RU" sz="1600" dirty="0" smtClean="0"/>
              <a:t>одного  триггера.  Достигается  такое  быстродействие  </a:t>
            </a:r>
            <a:r>
              <a:rPr lang="ru-RU" sz="1600" dirty="0" smtClean="0"/>
              <a:t>существенным </a:t>
            </a:r>
            <a:r>
              <a:rPr lang="ru-RU" sz="1600" dirty="0" smtClean="0"/>
              <a:t>усложнением внутренней структуры микросхемы.</a:t>
            </a:r>
          </a:p>
          <a:p>
            <a:pPr algn="just"/>
            <a:r>
              <a:rPr lang="ru-RU" sz="1600" dirty="0" smtClean="0"/>
              <a:t>	Вместе </a:t>
            </a:r>
            <a:r>
              <a:rPr lang="ru-RU" sz="1600" dirty="0" smtClean="0"/>
              <a:t>с тем недостатком синхронных счетчиков является более сложное управление их работой по сравнению с асинхронными </a:t>
            </a:r>
            <a:r>
              <a:rPr lang="ru-RU" sz="1600" dirty="0" smtClean="0"/>
              <a:t>счетчиками </a:t>
            </a:r>
            <a:r>
              <a:rPr lang="ru-RU" sz="1600" dirty="0" smtClean="0"/>
              <a:t>и с синхронными счетчиками с асинхронным переносом. Поэтому синхронные счетчики целесообразно применять только в тех случаях, когда действительно требуются очень высокое быстро- действие и очень высокая скорость переключения разрядов, иначе усложнение схемы управления может быть не оправдано.</a:t>
            </a:r>
          </a:p>
          <a:p>
            <a:pPr algn="just"/>
            <a:r>
              <a:rPr lang="ru-RU" sz="1600" dirty="0" smtClean="0"/>
              <a:t>В стандартные серии микросхем входят несколько </a:t>
            </a:r>
            <a:r>
              <a:rPr lang="ru-RU" sz="1600" dirty="0" smtClean="0"/>
              <a:t>разновидностей </a:t>
            </a:r>
            <a:r>
              <a:rPr lang="ru-RU" sz="1600" dirty="0" smtClean="0"/>
              <a:t>синхронных (параллельных). Пример такого счетчика приведен на рис. 5.14.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17185" r="23621" b="18310"/>
          <a:stretch>
            <a:fillRect/>
          </a:stretch>
        </p:blipFill>
        <p:spPr bwMode="auto">
          <a:xfrm>
            <a:off x="857224" y="285728"/>
            <a:ext cx="221457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472" y="2285992"/>
            <a:ext cx="2728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Синхронные ИЕ17(ИЕ16)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295327"/>
            <a:ext cx="53578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Микросхемы  ИЕ16  – двоично-десятичный  счетчик,  а  ИЕ17  – двоичный счетчик с возможностью прямого и обратного счета и отсутствием сигнала сброса в нуль. </a:t>
            </a:r>
          </a:p>
          <a:p>
            <a:pPr algn="just"/>
            <a:r>
              <a:rPr lang="ru-RU" sz="1600" dirty="0" smtClean="0"/>
              <a:t>Срабатывают счетчики ИЕ16 и ИЕ17 по положительному фронту тактового сигнала С. При нулевом уровне на входе разрешения </a:t>
            </a:r>
            <a:r>
              <a:rPr lang="ru-RU" sz="1600" dirty="0" smtClean="0"/>
              <a:t>записи </a:t>
            </a:r>
            <a:r>
              <a:rPr lang="ru-RU" sz="1600" dirty="0" smtClean="0"/>
              <a:t>не EWR по фронту сигнала С в счетчик записывается </a:t>
            </a:r>
            <a:r>
              <a:rPr lang="ru-RU" sz="1600" dirty="0" smtClean="0"/>
              <a:t>информация </a:t>
            </a:r>
            <a:r>
              <a:rPr lang="ru-RU" sz="1600" dirty="0" smtClean="0"/>
              <a:t>со входов данных D1, D2, D4, D8.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2643182"/>
            <a:ext cx="79296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При </a:t>
            </a:r>
            <a:r>
              <a:rPr lang="ru-RU" sz="1600" dirty="0" smtClean="0"/>
              <a:t>единичном уровне на входе не EWR по положительному фронту сигнала С происходит счет. Направление счета </a:t>
            </a:r>
            <a:r>
              <a:rPr lang="ru-RU" sz="1600" dirty="0" smtClean="0"/>
              <a:t>определяется </a:t>
            </a:r>
            <a:r>
              <a:rPr lang="ru-RU" sz="1600" dirty="0" smtClean="0"/>
              <a:t>входом U/D: при единице на этом входе счет прямой, при нуле – обратный. Имеются два входа расширения: вход разрешения счета не ECT и вход разрешения переноса не ECR. Различаются эти два входа тем, что сигнал не ECR не только запрещает счет, как сигнал не ECT, но еще и запрещает выработку сигнала переноса. </a:t>
            </a:r>
            <a:r>
              <a:rPr lang="ru-RU" sz="1600" dirty="0" smtClean="0"/>
              <a:t>Переключение </a:t>
            </a:r>
            <a:r>
              <a:rPr lang="ru-RU" sz="1600" dirty="0" smtClean="0"/>
              <a:t>уровней на входах U/D, не ECT и не ECR надо производить только при единичном уровне на тактовом входе С</a:t>
            </a:r>
            <a:r>
              <a:rPr lang="ru-RU" sz="1600" dirty="0" smtClean="0"/>
              <a:t>.</a:t>
            </a:r>
            <a:endParaRPr lang="ru-RU" sz="1600" dirty="0" smtClean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Режимы работы счетчиков ИЕ16 и ИЕ17 приведены в </a:t>
            </a:r>
            <a:r>
              <a:rPr lang="ru-RU" dirty="0" smtClean="0"/>
              <a:t>табл. 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507842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572132" y="500042"/>
            <a:ext cx="32147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При  объединении  двух  счетчиков  (рис. </a:t>
            </a:r>
            <a:r>
              <a:rPr lang="ru-RU" sz="1600" dirty="0" smtClean="0"/>
              <a:t>)  </a:t>
            </a:r>
            <a:r>
              <a:rPr lang="ru-RU" sz="1600" dirty="0" smtClean="0"/>
              <a:t>выход  переноса не CR младшего счетчика соединяется со входом разрешения счета старшего счетчика не ECT. На входы не ECR обоих счетчиков по- дается нулевой уровень. </a:t>
            </a:r>
            <a:endParaRPr lang="ru-RU" sz="16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286124"/>
            <a:ext cx="660801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928926" y="6072206"/>
            <a:ext cx="3641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Объединение двух счетчиков ИЕ17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Условие правильной работы будет простым: период тактового сигнала С не должен быть меньше, чем задержка выработки сигнала переноса CR.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	</a:t>
            </a:r>
            <a:r>
              <a:rPr lang="ru-RU" sz="1600" dirty="0" smtClean="0"/>
              <a:t>При </a:t>
            </a:r>
            <a:r>
              <a:rPr lang="ru-RU" sz="1600" dirty="0" smtClean="0"/>
              <a:t>объединении трех счетчиков ситуация несколько </a:t>
            </a:r>
            <a:r>
              <a:rPr lang="ru-RU" sz="1600" dirty="0" smtClean="0"/>
              <a:t>усложняется </a:t>
            </a:r>
            <a:r>
              <a:rPr lang="ru-RU" sz="1600" dirty="0" smtClean="0"/>
              <a:t>(рис. </a:t>
            </a:r>
            <a:r>
              <a:rPr lang="ru-RU" sz="1600" dirty="0" smtClean="0"/>
              <a:t>). </a:t>
            </a:r>
            <a:r>
              <a:rPr lang="ru-RU" sz="1600" dirty="0" smtClean="0"/>
              <a:t>Сигнал с выхода переноса первого счетчика </a:t>
            </a:r>
            <a:r>
              <a:rPr lang="ru-RU" sz="1600" dirty="0" smtClean="0"/>
              <a:t>подается </a:t>
            </a:r>
            <a:r>
              <a:rPr lang="ru-RU" sz="1600" dirty="0" smtClean="0"/>
              <a:t>на входы не ECT второго и третьего счетчиков. Сигнал с выхода переноса второго счетчика подается на вход не ECR третьего </a:t>
            </a:r>
            <a:r>
              <a:rPr lang="ru-RU" sz="1600" dirty="0" smtClean="0"/>
              <a:t>счетчика</a:t>
            </a:r>
            <a:r>
              <a:rPr lang="ru-RU" sz="1600" dirty="0" smtClean="0"/>
              <a:t>. В результате третий счетчик будет считать только тогда, когда имеется перенос как у первого, так и у второго счетчика. На </a:t>
            </a:r>
            <a:r>
              <a:rPr lang="ru-RU" sz="1600" dirty="0" smtClean="0"/>
              <a:t>рисунке </a:t>
            </a:r>
            <a:r>
              <a:rPr lang="ru-RU" sz="1600" dirty="0" smtClean="0"/>
              <a:t>для простоты не показано подключение входных и выходных сигналов, не участвующих в каскадировании.</a:t>
            </a:r>
            <a:endParaRPr lang="ru-RU" sz="16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b="17988"/>
          <a:stretch>
            <a:fillRect/>
          </a:stretch>
        </p:blipFill>
        <p:spPr bwMode="auto">
          <a:xfrm>
            <a:off x="1142976" y="2857496"/>
            <a:ext cx="701949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57488" y="5143512"/>
            <a:ext cx="3626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Объединение трех счетчиков ИЕ17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5577504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Условие правильной работы схемы остается тем же, что и в случае двух счетчиков: период тактового сигнала С не должен быть меньше задержки выработки сигнала переноса CR.</a:t>
            </a:r>
            <a:endParaRPr lang="ru-RU" dirty="0" smtClean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85728"/>
            <a:ext cx="81439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При </a:t>
            </a:r>
            <a:r>
              <a:rPr lang="ru-RU" sz="1600" dirty="0" smtClean="0"/>
              <a:t>объединении четырех (и более) счетчиков возникает </a:t>
            </a:r>
            <a:r>
              <a:rPr lang="ru-RU" sz="1600" dirty="0" smtClean="0"/>
              <a:t>проблема</a:t>
            </a:r>
            <a:r>
              <a:rPr lang="ru-RU" sz="1600" dirty="0" smtClean="0"/>
              <a:t>, так как у старших счетчиков не остается свободных </a:t>
            </a:r>
            <a:r>
              <a:rPr lang="ru-RU" sz="1600" dirty="0" smtClean="0"/>
              <a:t>управляющих </a:t>
            </a:r>
            <a:r>
              <a:rPr lang="ru-RU" sz="1600" dirty="0" smtClean="0"/>
              <a:t>входов для собирания всех сигналов переноса более младших счетчиков.  Поэтому  в  данном  случае  используется  способность входного сигнал не ECR запрещать выходной сигнал переноса не CR (рис</a:t>
            </a:r>
            <a:r>
              <a:rPr lang="ru-RU" sz="1600" dirty="0" smtClean="0"/>
              <a:t>.). На </a:t>
            </a:r>
            <a:r>
              <a:rPr lang="ru-RU" sz="1600" dirty="0" smtClean="0"/>
              <a:t>четвертый и последующие счетчики подаются уже сигналы переноса не со всех предыдущих счетчиков, а только с первого и с предыдущего. </a:t>
            </a:r>
            <a:endParaRPr lang="ru-RU" sz="1600" dirty="0" smtClean="0"/>
          </a:p>
          <a:p>
            <a:pPr algn="just"/>
            <a:r>
              <a:rPr lang="ru-RU" sz="1600" dirty="0" smtClean="0"/>
              <a:t>На </a:t>
            </a:r>
            <a:r>
              <a:rPr lang="ru-RU" sz="1600" dirty="0" smtClean="0"/>
              <a:t>рисунке для простоты не показано подключение входов и выходов, не участвующих непосредственно в каскадировании.</a:t>
            </a:r>
            <a:endParaRPr lang="ru-RU" sz="16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b="18373"/>
          <a:stretch>
            <a:fillRect/>
          </a:stretch>
        </p:blipFill>
        <p:spPr bwMode="auto">
          <a:xfrm>
            <a:off x="1714480" y="2285992"/>
            <a:ext cx="5143535" cy="16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500298" y="3857628"/>
            <a:ext cx="3960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Объединение четырех счетчиков ИЕ17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214818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При таком включении уже происходит накапливание задержки </a:t>
            </a:r>
            <a:r>
              <a:rPr lang="ru-RU" sz="1600" dirty="0" smtClean="0"/>
              <a:t>сигналов </a:t>
            </a:r>
            <a:r>
              <a:rPr lang="ru-RU" sz="1600" dirty="0" smtClean="0"/>
              <a:t>переноса. Максимальной задержка будет для сигнала переноса второго счетчика. Условие правильной работы всех счетчиков будет следующее: период тактового сигнала С не должен быть меньше, чем максимальная суммарная задержка сигналов переноса до входа </a:t>
            </a:r>
            <a:r>
              <a:rPr lang="ru-RU" sz="1600" dirty="0" smtClean="0"/>
              <a:t>последнего </a:t>
            </a:r>
            <a:r>
              <a:rPr lang="ru-RU" sz="1600" dirty="0" smtClean="0"/>
              <a:t>счетчика. При объединении четырех счетчиков в эту </a:t>
            </a:r>
            <a:r>
              <a:rPr lang="ru-RU" sz="1600" dirty="0" smtClean="0"/>
              <a:t>максимальную </a:t>
            </a:r>
            <a:r>
              <a:rPr lang="ru-RU" sz="1600" dirty="0" smtClean="0"/>
              <a:t>задержку входят задержка сигнала переноса не CR </a:t>
            </a:r>
            <a:r>
              <a:rPr lang="ru-RU" sz="1600" dirty="0" smtClean="0"/>
              <a:t>микросхемы </a:t>
            </a:r>
            <a:r>
              <a:rPr lang="ru-RU" sz="1600" dirty="0" smtClean="0"/>
              <a:t>относительно фронта сигнала С и задержка сигнала переноса не CR относительно сигнала не ECR. При объединении пяти счетчиков добавится еще одна задержка сигнала переноса не CR относительно сигнала не ECR и т. д. Поэтому с увеличением количества </a:t>
            </a:r>
            <a:r>
              <a:rPr lang="ru-RU" sz="1600" dirty="0" smtClean="0"/>
              <a:t>объединяемых </a:t>
            </a:r>
            <a:r>
              <a:rPr lang="ru-RU" sz="1600" dirty="0" smtClean="0"/>
              <a:t>счетчиков допустимая тактовая частота будет снижаться.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Счетчики с произвольным коэффициентом счета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857232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Двоичные </a:t>
            </a:r>
            <a:r>
              <a:rPr lang="ru-RU" sz="1600" dirty="0" smtClean="0"/>
              <a:t>N-разрядные счетчики позволяют осуществлять </a:t>
            </a:r>
            <a:r>
              <a:rPr lang="ru-RU" sz="1600" dirty="0" smtClean="0"/>
              <a:t>деление </a:t>
            </a:r>
            <a:r>
              <a:rPr lang="ru-RU" sz="1600" dirty="0" smtClean="0"/>
              <a:t>частоты следования сигналов счета с коэффициентом </a:t>
            </a:r>
            <a:r>
              <a:rPr lang="ru-RU" sz="1600" dirty="0" smtClean="0"/>
              <a:t>пересчета</a:t>
            </a:r>
            <a:r>
              <a:rPr lang="ru-RU" sz="1600" dirty="0" smtClean="0"/>
              <a:t>, равным 2 . На их основе могут быть построены делители </a:t>
            </a:r>
            <a:r>
              <a:rPr lang="ru-RU" sz="1600" dirty="0" smtClean="0"/>
              <a:t>частоты </a:t>
            </a:r>
            <a:r>
              <a:rPr lang="ru-RU" sz="1600" dirty="0" smtClean="0"/>
              <a:t>и счетчики с произвольным коэффициентом пересчета.</a:t>
            </a:r>
          </a:p>
          <a:p>
            <a:pPr algn="just"/>
            <a:r>
              <a:rPr lang="ru-RU" sz="1600" dirty="0" smtClean="0"/>
              <a:t>Для построения пересчетных схем с произвольным </a:t>
            </a:r>
            <a:r>
              <a:rPr lang="ru-RU" sz="1600" dirty="0" smtClean="0"/>
              <a:t>коэффициентом </a:t>
            </a:r>
            <a:r>
              <a:rPr lang="ru-RU" sz="1600" dirty="0" smtClean="0"/>
              <a:t>деления частоты могут использоваться Т триггеры, имеющие дополнительные входы установки триггера в состояние логической 1 (вход S) или установки в состояние логического (вход R).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2428868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Если </a:t>
            </a:r>
            <a:r>
              <a:rPr lang="ru-RU" sz="1600" dirty="0" smtClean="0"/>
              <a:t>использовать дополнительные (установочные) входы </a:t>
            </a:r>
            <a:r>
              <a:rPr lang="ru-RU" sz="1600" dirty="0" smtClean="0"/>
              <a:t>триггера </a:t>
            </a:r>
            <a:r>
              <a:rPr lang="ru-RU" sz="1600" dirty="0" smtClean="0"/>
              <a:t>S, то сигнал окончания счета формируется как логическое </a:t>
            </a:r>
            <a:r>
              <a:rPr lang="ru-RU" sz="1600" dirty="0" smtClean="0"/>
              <a:t>произведение </a:t>
            </a:r>
            <a:r>
              <a:rPr lang="ru-RU" sz="1600" dirty="0" smtClean="0"/>
              <a:t>счетного импульса и сигналов с единичных выходов тех разрядов счетчика, которые соответствуют единицам в двоичном числе, равном К – 1, где К – коэффициент пересчета. </a:t>
            </a:r>
          </a:p>
          <a:p>
            <a:pPr algn="just"/>
            <a:r>
              <a:rPr lang="ru-RU" sz="1600" dirty="0" smtClean="0"/>
              <a:t>Такие  счетчики  чаще  всего  используются  для  формирования управляющего сигнала после поступления заданного числа счетных импульсов</a:t>
            </a:r>
            <a:r>
              <a:rPr lang="ru-RU" sz="1600" dirty="0" smtClean="0"/>
              <a:t>.</a:t>
            </a:r>
            <a:endParaRPr lang="ru-RU" sz="1600" dirty="0" smtClean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На рис., а, приведена схема счетчика с коэффициентом счета, равным шести.</a:t>
            </a:r>
          </a:p>
          <a:p>
            <a:pPr algn="just"/>
            <a:r>
              <a:rPr lang="ru-RU" sz="1600" dirty="0" smtClean="0"/>
              <a:t>В схеме на рис</a:t>
            </a:r>
            <a:r>
              <a:rPr lang="ru-RU" sz="1600" dirty="0" smtClean="0"/>
              <a:t>., а, </a:t>
            </a:r>
            <a:r>
              <a:rPr lang="ru-RU" sz="1600" dirty="0" smtClean="0"/>
              <a:t>управляющим сигналом, передаваемым в </a:t>
            </a:r>
            <a:r>
              <a:rPr lang="ru-RU" sz="1600" dirty="0" smtClean="0"/>
              <a:t>другую </a:t>
            </a:r>
            <a:r>
              <a:rPr lang="ru-RU" sz="1600" dirty="0" smtClean="0"/>
              <a:t>схему, служит сигнал </a:t>
            </a:r>
            <a:r>
              <a:rPr lang="ru-RU" sz="1600" dirty="0" err="1" smtClean="0"/>
              <a:t>Ксч</a:t>
            </a:r>
            <a:r>
              <a:rPr lang="ru-RU" sz="1600" dirty="0" smtClean="0"/>
              <a:t> = 6 уровня логической 1. На рис</a:t>
            </a:r>
            <a:r>
              <a:rPr lang="ru-RU" sz="1600" dirty="0" smtClean="0"/>
              <a:t>., б приведена </a:t>
            </a:r>
            <a:r>
              <a:rPr lang="ru-RU" sz="1600" dirty="0" smtClean="0"/>
              <a:t>диаграмма работы данного счетчика </a:t>
            </a:r>
            <a:endParaRPr lang="ru-RU" sz="16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b="27936"/>
          <a:stretch>
            <a:fillRect/>
          </a:stretch>
        </p:blipFill>
        <p:spPr bwMode="auto">
          <a:xfrm>
            <a:off x="500034" y="1142984"/>
            <a:ext cx="811071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57224" y="3643314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Рис. Счетчик с коэффициентом счета (а) и диаграмма работы счетчика, организационного на триггерах с дополнительными входами </a:t>
            </a:r>
            <a:r>
              <a:rPr lang="en-GB" sz="1600" dirty="0" smtClean="0"/>
              <a:t>S</a:t>
            </a:r>
            <a:r>
              <a:rPr lang="ru-RU" sz="1600" dirty="0" smtClean="0"/>
              <a:t> с коэффициентом счета (б)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714884"/>
            <a:ext cx="8358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Если </a:t>
            </a:r>
            <a:r>
              <a:rPr lang="ru-RU" sz="1600" dirty="0" smtClean="0"/>
              <a:t>триггеры не имеют дополнительных входов для установки в единичное состояние, но имеют выходы для установки в </a:t>
            </a:r>
            <a:r>
              <a:rPr lang="ru-RU" sz="1600" dirty="0" smtClean="0"/>
              <a:t>состояние </a:t>
            </a:r>
            <a:r>
              <a:rPr lang="ru-RU" sz="1600" dirty="0" smtClean="0"/>
              <a:t>0, то счетчик с произвольным коэффициентом счета строится </a:t>
            </a:r>
            <a:r>
              <a:rPr lang="ru-RU" sz="1600" dirty="0" smtClean="0"/>
              <a:t>следующим </a:t>
            </a:r>
            <a:r>
              <a:rPr lang="ru-RU" sz="1600" dirty="0" smtClean="0"/>
              <a:t>образом: сигнал окончания счета представляет собой </a:t>
            </a:r>
            <a:r>
              <a:rPr lang="ru-RU" sz="1600" dirty="0" smtClean="0"/>
              <a:t>логическое </a:t>
            </a:r>
            <a:r>
              <a:rPr lang="ru-RU" sz="1600" dirty="0" smtClean="0"/>
              <a:t>произведение единичных разрядов счетчика, которые </a:t>
            </a:r>
            <a:r>
              <a:rPr lang="ru-RU" sz="1600" dirty="0" smtClean="0"/>
              <a:t>соответствуют </a:t>
            </a:r>
            <a:r>
              <a:rPr lang="ru-RU" sz="1600" dirty="0" smtClean="0"/>
              <a:t>единицам в двоичном числе </a:t>
            </a:r>
            <a:r>
              <a:rPr lang="ru-RU" sz="1600" dirty="0" err="1" smtClean="0"/>
              <a:t>Ксч</a:t>
            </a:r>
            <a:r>
              <a:rPr lang="ru-RU" sz="1600" dirty="0" smtClean="0"/>
              <a:t>. 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2868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Полученный </a:t>
            </a:r>
            <a:r>
              <a:rPr lang="ru-RU" sz="1600" dirty="0" smtClean="0"/>
              <a:t>сигнал может быть использован для установки в нуль всех разрядов счетчика.</a:t>
            </a:r>
          </a:p>
          <a:p>
            <a:pPr algn="just"/>
            <a:r>
              <a:rPr lang="ru-RU" sz="1600" dirty="0" smtClean="0"/>
              <a:t>На рис</a:t>
            </a:r>
            <a:r>
              <a:rPr lang="ru-RU" sz="1600" dirty="0" smtClean="0"/>
              <a:t>. 1, </a:t>
            </a:r>
            <a:r>
              <a:rPr lang="ru-RU" sz="1600" dirty="0" smtClean="0"/>
              <a:t>а приведена схема счетчика с коэффициентом счета 5. </a:t>
            </a:r>
            <a:endParaRPr lang="ru-RU" sz="1600" dirty="0" smtClean="0"/>
          </a:p>
          <a:p>
            <a:pPr algn="just"/>
            <a:r>
              <a:rPr lang="ru-RU" sz="1600" dirty="0" smtClean="0"/>
              <a:t>На </a:t>
            </a:r>
            <a:r>
              <a:rPr lang="ru-RU" sz="1600" dirty="0" smtClean="0"/>
              <a:t>рис. 1</a:t>
            </a:r>
            <a:r>
              <a:rPr lang="ru-RU" sz="1600" dirty="0" smtClean="0"/>
              <a:t>, </a:t>
            </a:r>
            <a:r>
              <a:rPr lang="ru-RU" sz="1600" dirty="0" smtClean="0"/>
              <a:t>б приведена диаграмма работы данного счетчика. </a:t>
            </a:r>
            <a:endParaRPr lang="ru-RU" sz="1600" dirty="0" smtClean="0"/>
          </a:p>
          <a:p>
            <a:pPr algn="just"/>
            <a:r>
              <a:rPr lang="ru-RU" sz="1600" dirty="0" smtClean="0"/>
              <a:t>Из </a:t>
            </a:r>
            <a:r>
              <a:rPr lang="ru-RU" sz="1600" dirty="0" smtClean="0"/>
              <a:t>диаграммы видно, что длительность сигнала, формируемого </a:t>
            </a:r>
            <a:r>
              <a:rPr lang="ru-RU" sz="1600" dirty="0" smtClean="0"/>
              <a:t>для </a:t>
            </a:r>
            <a:r>
              <a:rPr lang="ru-RU" sz="1600" dirty="0" smtClean="0"/>
              <a:t>одновременного сброса разрядов счетчика в нулевое состояние будет  определяться  временем  переключения    самого  </a:t>
            </a:r>
            <a:r>
              <a:rPr lang="ru-RU" sz="1600" dirty="0" smtClean="0"/>
              <a:t>быстродействующего </a:t>
            </a:r>
            <a:r>
              <a:rPr lang="ru-RU" sz="1600" dirty="0" smtClean="0"/>
              <a:t>Т-триггера и может оказаться недостаточной для более медленных </a:t>
            </a:r>
            <a:r>
              <a:rPr lang="ru-RU" sz="1600" dirty="0" err="1" smtClean="0"/>
              <a:t>триггерных</a:t>
            </a:r>
            <a:r>
              <a:rPr lang="ru-RU" sz="1600" dirty="0" smtClean="0"/>
              <a:t> схем.</a:t>
            </a:r>
            <a:endParaRPr lang="ru-RU" sz="16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t="5038" b="24759"/>
          <a:stretch>
            <a:fillRect/>
          </a:stretch>
        </p:blipFill>
        <p:spPr bwMode="auto">
          <a:xfrm>
            <a:off x="510052" y="2357430"/>
            <a:ext cx="746863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71472" y="4844489"/>
            <a:ext cx="8215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Рис.1 Счетчик с коэффициентом счета 5 (а) и диаграмма работы счетчика, организованного на триггерах с дополнительными сходами </a:t>
            </a:r>
            <a:r>
              <a:rPr lang="en-GB" sz="1600" dirty="0" smtClean="0"/>
              <a:t>R</a:t>
            </a:r>
            <a:r>
              <a:rPr lang="ru-RU" sz="1600" dirty="0" smtClean="0"/>
              <a:t> с коэффициентом счета 5 (б)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Для обеспечения более надежной работы схемы может быть </a:t>
            </a:r>
            <a:r>
              <a:rPr lang="ru-RU" sz="1600" dirty="0" smtClean="0"/>
              <a:t>использован </a:t>
            </a:r>
            <a:r>
              <a:rPr lang="ru-RU" sz="1600" dirty="0" smtClean="0"/>
              <a:t>асинхронный RS триггер, который запоминает сигнал </a:t>
            </a:r>
            <a:r>
              <a:rPr lang="ru-RU" sz="1600" dirty="0" smtClean="0"/>
              <a:t>окончания </a:t>
            </a:r>
            <a:r>
              <a:rPr lang="ru-RU" sz="1600" dirty="0" smtClean="0"/>
              <a:t>счета до поступления следующего счетного импульса.</a:t>
            </a:r>
          </a:p>
          <a:p>
            <a:pPr algn="just"/>
            <a:r>
              <a:rPr lang="ru-RU" sz="1600" dirty="0" smtClean="0"/>
              <a:t>Схема такого счетчика приведена на </a:t>
            </a:r>
            <a:r>
              <a:rPr lang="ru-RU" sz="1600" dirty="0" smtClean="0"/>
              <a:t>рис.</a:t>
            </a:r>
            <a:endParaRPr lang="ru-RU" sz="16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b="18919"/>
          <a:stretch>
            <a:fillRect/>
          </a:stretch>
        </p:blipFill>
        <p:spPr bwMode="auto">
          <a:xfrm>
            <a:off x="1428728" y="1428736"/>
            <a:ext cx="616746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28728" y="3643314"/>
            <a:ext cx="6351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Рис. Счетчик с </a:t>
            </a:r>
            <a:r>
              <a:rPr lang="ru-RU" sz="1600" dirty="0" err="1" smtClean="0"/>
              <a:t>коэффициентм</a:t>
            </a:r>
            <a:r>
              <a:rPr lang="ru-RU" sz="1600" dirty="0" smtClean="0"/>
              <a:t> счета 5 с асинхронным </a:t>
            </a:r>
            <a:r>
              <a:rPr lang="en-GB" sz="1600" dirty="0" smtClean="0"/>
              <a:t>R</a:t>
            </a:r>
            <a:r>
              <a:rPr lang="ru-RU" sz="1600" dirty="0" smtClean="0"/>
              <a:t> не </a:t>
            </a:r>
            <a:r>
              <a:rPr lang="en-GB" sz="1600" dirty="0" smtClean="0"/>
              <a:t>S</a:t>
            </a:r>
            <a:r>
              <a:rPr lang="ru-RU" sz="1600" dirty="0" smtClean="0"/>
              <a:t> триггером </a:t>
            </a:r>
            <a:endParaRPr lang="ru-RU" sz="16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63601</TotalTime>
  <Words>1422</Words>
  <PresentationFormat>Экран (4:3)</PresentationFormat>
  <Paragraphs>178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273</cp:revision>
  <dcterms:created xsi:type="dcterms:W3CDTF">2024-11-01T06:20:59Z</dcterms:created>
  <dcterms:modified xsi:type="dcterms:W3CDTF">2025-04-14T09:08:34Z</dcterms:modified>
</cp:coreProperties>
</file>